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6" r:id="rId1"/>
  </p:sldMasterIdLst>
  <p:sldIdLst>
    <p:sldId id="256" r:id="rId2"/>
    <p:sldId id="258" r:id="rId3"/>
    <p:sldId id="257" r:id="rId4"/>
    <p:sldId id="259" r:id="rId5"/>
    <p:sldId id="260" r:id="rId6"/>
    <p:sldId id="266" r:id="rId7"/>
    <p:sldId id="261" r:id="rId8"/>
    <p:sldId id="269" r:id="rId9"/>
    <p:sldId id="268" r:id="rId10"/>
    <p:sldId id="270" r:id="rId11"/>
    <p:sldId id="264" r:id="rId12"/>
    <p:sldId id="263" r:id="rId13"/>
    <p:sldId id="271"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6C5DC3"/>
    <a:srgbClr val="968BDB"/>
    <a:srgbClr val="88C4C3"/>
    <a:srgbClr val="B98ADC"/>
    <a:srgbClr val="B656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12C8C85-51F0-491E-9774-3900AFEF0FD7}" styleName="Helle Formatvorlage 2 - Akz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Designformatvorlage 1 - Akz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38B1855-1B75-4FBE-930C-398BA8C253C6}" styleName="Designformatvorlage 2 - Akz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6D9F66E-5EB9-4882-86FB-DCBF35E3C3E4}" styleName="Mittlere Formatvorlage 4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83" autoAdjust="0"/>
    <p:restoredTop sz="94660"/>
  </p:normalViewPr>
  <p:slideViewPr>
    <p:cSldViewPr snapToGrid="0">
      <p:cViewPr varScale="1">
        <p:scale>
          <a:sx n="86" d="100"/>
          <a:sy n="86" d="100"/>
        </p:scale>
        <p:origin x="518" y="4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0-12-08T19:41:51.058"/>
    </inkml:context>
    <inkml:brush xml:id="br0">
      <inkml:brushProperty name="width" value="0.05292" units="cm"/>
      <inkml:brushProperty name="height" value="0.05292" units="cm"/>
      <inkml:brushProperty name="color" value="#FF0000"/>
    </inkml:brush>
  </inkml:definitions>
  <inkml:trace contextRef="#ctx0" brushRef="#br0">12414 11142 0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93F48BAE-3FA9-46EC-AF3E-BCE6DBA9AB5B}" type="datetimeFigureOut">
              <a:rPr lang="de-DE" smtClean="0"/>
              <a:t>09.12.2020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9EA28AE-5B2D-42A2-AE15-AB39553284F4}" type="slidenum">
              <a:rPr lang="de-DE" smtClean="0"/>
              <a:t>‹Nr.›</a:t>
            </a:fld>
            <a:endParaRPr lang="de-DE"/>
          </a:p>
        </p:txBody>
      </p:sp>
    </p:spTree>
    <p:extLst>
      <p:ext uri="{BB962C8B-B14F-4D97-AF65-F5344CB8AC3E}">
        <p14:creationId xmlns:p14="http://schemas.microsoft.com/office/powerpoint/2010/main" val="3474544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93F48BAE-3FA9-46EC-AF3E-BCE6DBA9AB5B}" type="datetimeFigureOut">
              <a:rPr lang="de-DE" smtClean="0"/>
              <a:t>09.12.2020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9EA28AE-5B2D-42A2-AE15-AB39553284F4}" type="slidenum">
              <a:rPr lang="de-DE" smtClean="0"/>
              <a:t>‹Nr.›</a:t>
            </a:fld>
            <a:endParaRPr lang="de-DE"/>
          </a:p>
        </p:txBody>
      </p:sp>
    </p:spTree>
    <p:extLst>
      <p:ext uri="{BB962C8B-B14F-4D97-AF65-F5344CB8AC3E}">
        <p14:creationId xmlns:p14="http://schemas.microsoft.com/office/powerpoint/2010/main" val="3892293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93F48BAE-3FA9-46EC-AF3E-BCE6DBA9AB5B}" type="datetimeFigureOut">
              <a:rPr lang="de-DE" smtClean="0"/>
              <a:t>09.12.2020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9EA28AE-5B2D-42A2-AE15-AB39553284F4}" type="slidenum">
              <a:rPr lang="de-DE" smtClean="0"/>
              <a:t>‹Nr.›</a:t>
            </a:fld>
            <a:endParaRPr lang="de-DE"/>
          </a:p>
        </p:txBody>
      </p:sp>
    </p:spTree>
    <p:extLst>
      <p:ext uri="{BB962C8B-B14F-4D97-AF65-F5344CB8AC3E}">
        <p14:creationId xmlns:p14="http://schemas.microsoft.com/office/powerpoint/2010/main" val="2876272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93F48BAE-3FA9-46EC-AF3E-BCE6DBA9AB5B}" type="datetimeFigureOut">
              <a:rPr lang="de-DE" smtClean="0"/>
              <a:t>09.12.2020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9EA28AE-5B2D-42A2-AE15-AB39553284F4}" type="slidenum">
              <a:rPr lang="de-DE" smtClean="0"/>
              <a:t>‹Nr.›</a:t>
            </a:fld>
            <a:endParaRPr lang="de-DE"/>
          </a:p>
        </p:txBody>
      </p:sp>
    </p:spTree>
    <p:extLst>
      <p:ext uri="{BB962C8B-B14F-4D97-AF65-F5344CB8AC3E}">
        <p14:creationId xmlns:p14="http://schemas.microsoft.com/office/powerpoint/2010/main" val="1656080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93F48BAE-3FA9-46EC-AF3E-BCE6DBA9AB5B}" type="datetimeFigureOut">
              <a:rPr lang="de-DE" smtClean="0"/>
              <a:t>09.12.2020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9EA28AE-5B2D-42A2-AE15-AB39553284F4}" type="slidenum">
              <a:rPr lang="de-DE" smtClean="0"/>
              <a:t>‹Nr.›</a:t>
            </a:fld>
            <a:endParaRPr lang="de-DE"/>
          </a:p>
        </p:txBody>
      </p:sp>
    </p:spTree>
    <p:extLst>
      <p:ext uri="{BB962C8B-B14F-4D97-AF65-F5344CB8AC3E}">
        <p14:creationId xmlns:p14="http://schemas.microsoft.com/office/powerpoint/2010/main" val="2312682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93F48BAE-3FA9-46EC-AF3E-BCE6DBA9AB5B}" type="datetimeFigureOut">
              <a:rPr lang="de-DE" smtClean="0"/>
              <a:t>09.12.2020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E9EA28AE-5B2D-42A2-AE15-AB39553284F4}" type="slidenum">
              <a:rPr lang="de-DE" smtClean="0"/>
              <a:t>‹Nr.›</a:t>
            </a:fld>
            <a:endParaRPr lang="de-DE"/>
          </a:p>
        </p:txBody>
      </p:sp>
    </p:spTree>
    <p:extLst>
      <p:ext uri="{BB962C8B-B14F-4D97-AF65-F5344CB8AC3E}">
        <p14:creationId xmlns:p14="http://schemas.microsoft.com/office/powerpoint/2010/main" val="2417635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a:t>Mastertextformat bearbeiten</a:t>
            </a:r>
          </a:p>
        </p:txBody>
      </p:sp>
      <p:sp>
        <p:nvSpPr>
          <p:cNvPr id="4" name="Content Placeholder 3"/>
          <p:cNvSpPr>
            <a:spLocks noGrp="1"/>
          </p:cNvSpPr>
          <p:nvPr>
            <p:ph sz="half" idx="2"/>
          </p:nvPr>
        </p:nvSpPr>
        <p:spPr>
          <a:xfrm>
            <a:off x="839789"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1"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93F48BAE-3FA9-46EC-AF3E-BCE6DBA9AB5B}" type="datetimeFigureOut">
              <a:rPr lang="de-DE" smtClean="0"/>
              <a:t>09.12.2020</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E9EA28AE-5B2D-42A2-AE15-AB39553284F4}" type="slidenum">
              <a:rPr lang="de-DE" smtClean="0"/>
              <a:t>‹Nr.›</a:t>
            </a:fld>
            <a:endParaRPr lang="de-DE"/>
          </a:p>
        </p:txBody>
      </p:sp>
    </p:spTree>
    <p:extLst>
      <p:ext uri="{BB962C8B-B14F-4D97-AF65-F5344CB8AC3E}">
        <p14:creationId xmlns:p14="http://schemas.microsoft.com/office/powerpoint/2010/main" val="584283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93F48BAE-3FA9-46EC-AF3E-BCE6DBA9AB5B}" type="datetimeFigureOut">
              <a:rPr lang="de-DE" smtClean="0"/>
              <a:t>09.12.2020</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E9EA28AE-5B2D-42A2-AE15-AB39553284F4}" type="slidenum">
              <a:rPr lang="de-DE" smtClean="0"/>
              <a:t>‹Nr.›</a:t>
            </a:fld>
            <a:endParaRPr lang="de-DE"/>
          </a:p>
        </p:txBody>
      </p:sp>
    </p:spTree>
    <p:extLst>
      <p:ext uri="{BB962C8B-B14F-4D97-AF65-F5344CB8AC3E}">
        <p14:creationId xmlns:p14="http://schemas.microsoft.com/office/powerpoint/2010/main" val="1300938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F48BAE-3FA9-46EC-AF3E-BCE6DBA9AB5B}" type="datetimeFigureOut">
              <a:rPr lang="de-DE" smtClean="0"/>
              <a:t>09.12.2020</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E9EA28AE-5B2D-42A2-AE15-AB39553284F4}" type="slidenum">
              <a:rPr lang="de-DE" smtClean="0"/>
              <a:t>‹Nr.›</a:t>
            </a:fld>
            <a:endParaRPr lang="de-DE"/>
          </a:p>
        </p:txBody>
      </p:sp>
    </p:spTree>
    <p:extLst>
      <p:ext uri="{BB962C8B-B14F-4D97-AF65-F5344CB8AC3E}">
        <p14:creationId xmlns:p14="http://schemas.microsoft.com/office/powerpoint/2010/main" val="267553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93F48BAE-3FA9-46EC-AF3E-BCE6DBA9AB5B}" type="datetimeFigureOut">
              <a:rPr lang="de-DE" smtClean="0"/>
              <a:t>09.12.2020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E9EA28AE-5B2D-42A2-AE15-AB39553284F4}" type="slidenum">
              <a:rPr lang="de-DE" smtClean="0"/>
              <a:t>‹Nr.›</a:t>
            </a:fld>
            <a:endParaRPr lang="de-DE"/>
          </a:p>
        </p:txBody>
      </p:sp>
    </p:spTree>
    <p:extLst>
      <p:ext uri="{BB962C8B-B14F-4D97-AF65-F5344CB8AC3E}">
        <p14:creationId xmlns:p14="http://schemas.microsoft.com/office/powerpoint/2010/main" val="1371449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93F48BAE-3FA9-46EC-AF3E-BCE6DBA9AB5B}" type="datetimeFigureOut">
              <a:rPr lang="de-DE" smtClean="0"/>
              <a:t>09.12.2020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E9EA28AE-5B2D-42A2-AE15-AB39553284F4}" type="slidenum">
              <a:rPr lang="de-DE" smtClean="0"/>
              <a:t>‹Nr.›</a:t>
            </a:fld>
            <a:endParaRPr lang="de-DE"/>
          </a:p>
        </p:txBody>
      </p:sp>
    </p:spTree>
    <p:extLst>
      <p:ext uri="{BB962C8B-B14F-4D97-AF65-F5344CB8AC3E}">
        <p14:creationId xmlns:p14="http://schemas.microsoft.com/office/powerpoint/2010/main" val="2292374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F48BAE-3FA9-46EC-AF3E-BCE6DBA9AB5B}" type="datetimeFigureOut">
              <a:rPr lang="de-DE" smtClean="0"/>
              <a:t>09.12.2020</a:t>
            </a:fld>
            <a:endParaRPr lang="de-DE"/>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EA28AE-5B2D-42A2-AE15-AB39553284F4}" type="slidenum">
              <a:rPr lang="de-DE" smtClean="0"/>
              <a:t>‹Nr.›</a:t>
            </a:fld>
            <a:endParaRPr lang="de-DE"/>
          </a:p>
        </p:txBody>
      </p:sp>
    </p:spTree>
    <p:extLst>
      <p:ext uri="{BB962C8B-B14F-4D97-AF65-F5344CB8AC3E}">
        <p14:creationId xmlns:p14="http://schemas.microsoft.com/office/powerpoint/2010/main" val="3927110395"/>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png"/><Relationship Id="rId5" Type="http://schemas.openxmlformats.org/officeDocument/2006/relationships/image" Target="../media/image1.emf"/><Relationship Id="rId4" Type="http://schemas.openxmlformats.org/officeDocument/2006/relationships/customXml" Target="../ink/ink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hyperlink" Target="https://www.zeit.de/gesellschaft/zeitgeschehen/2016-05/jan-boehmermann-recep-tayyip-erdogan-schmaehgedicht-einstweilige-verfuegung-kritik/seite-2?utm_referrer=https%3A%2F%2Fwww.google.com%2F" TargetMode="External"/><Relationship Id="rId3" Type="http://schemas.openxmlformats.org/officeDocument/2006/relationships/hyperlink" Target="https://www.bpb.de/apuz/306444/meinungsfreiheit-und-ihre-grenzen" TargetMode="External"/><Relationship Id="rId7" Type="http://schemas.openxmlformats.org/officeDocument/2006/relationships/hyperlink" Target="https://www.sueddeutsche.de/digital/renate-kuenast-beleidigung-facebook-kammergericht-1.4855652" TargetMode="External"/><Relationship Id="rId12" Type="http://schemas.openxmlformats.org/officeDocument/2006/relationships/hyperlink" Target="https://de.wikipedia.org/wiki/Meinungsfreiheit" TargetMode="External"/><Relationship Id="rId2" Type="http://schemas.openxmlformats.org/officeDocument/2006/relationships/hyperlink" Target="https://www.spiegel.de/panorama/meinungsfreiheit-was-darf-ich-sagen-und-was-nicht-a-1074146.html" TargetMode="External"/><Relationship Id="rId1" Type="http://schemas.openxmlformats.org/officeDocument/2006/relationships/slideLayout" Target="../slideLayouts/slideLayout2.xml"/><Relationship Id="rId6" Type="http://schemas.openxmlformats.org/officeDocument/2006/relationships/hyperlink" Target="https://de.wikipedia.org/wiki/L%C3%BCth-Urteil" TargetMode="External"/><Relationship Id="rId11" Type="http://schemas.openxmlformats.org/officeDocument/2006/relationships/hyperlink" Target="https://vimeo.com/162455052" TargetMode="External"/><Relationship Id="rId5" Type="http://schemas.openxmlformats.org/officeDocument/2006/relationships/hyperlink" Target="https://www.lto.de/recht/hintergruende/h/bverfg-beschluss-1-bvr-2459-19-grundrechte-meinungsfreiheit-beleidigung-grenze/" TargetMode="External"/><Relationship Id="rId10" Type="http://schemas.openxmlformats.org/officeDocument/2006/relationships/hyperlink" Target="https://yougov.de/news/2016/04/12/erdogan-gedicht-knappe-mehrheit-auf-bohmermanns-se/" TargetMode="External"/><Relationship Id="rId4" Type="http://schemas.openxmlformats.org/officeDocument/2006/relationships/hyperlink" Target="https://www.coe.int/de/web/impact-convention-human-rights/how-it-works" TargetMode="External"/><Relationship Id="rId9" Type="http://schemas.openxmlformats.org/officeDocument/2006/relationships/hyperlink" Target="https://www.bpb.de/lernen/projekte/311350/meinungsfreiheit"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68BDB"/>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6EDC4F-A0F5-4A3D-9101-8329F2C64508}"/>
              </a:ext>
            </a:extLst>
          </p:cNvPr>
          <p:cNvSpPr>
            <a:spLocks noGrp="1"/>
          </p:cNvSpPr>
          <p:nvPr>
            <p:ph type="ctrTitle"/>
          </p:nvPr>
        </p:nvSpPr>
        <p:spPr>
          <a:xfrm>
            <a:off x="603682" y="1198485"/>
            <a:ext cx="10475650" cy="1985316"/>
          </a:xfrm>
        </p:spPr>
        <p:txBody>
          <a:bodyPr>
            <a:normAutofit/>
          </a:bodyPr>
          <a:lstStyle/>
          <a:p>
            <a:pPr algn="l"/>
            <a:r>
              <a:rPr lang="de-DE" sz="4400" b="1" dirty="0">
                <a:latin typeface="Amiri" panose="00000500000000000000" pitchFamily="2" charset="-78"/>
                <a:ea typeface="Amiri" panose="00000500000000000000" pitchFamily="2" charset="-78"/>
                <a:cs typeface="Amiri" panose="00000500000000000000" pitchFamily="2" charset="-78"/>
              </a:rPr>
              <a:t>Meinungsfreiheit und ihre Grenzen</a:t>
            </a:r>
          </a:p>
        </p:txBody>
      </p:sp>
      <p:sp>
        <p:nvSpPr>
          <p:cNvPr id="3" name="Untertitel 2">
            <a:extLst>
              <a:ext uri="{FF2B5EF4-FFF2-40B4-BE49-F238E27FC236}">
                <a16:creationId xmlns:a16="http://schemas.microsoft.com/office/drawing/2014/main" id="{24D2070D-23E9-47F7-94B1-48D63CD948A2}"/>
              </a:ext>
            </a:extLst>
          </p:cNvPr>
          <p:cNvSpPr>
            <a:spLocks noGrp="1"/>
          </p:cNvSpPr>
          <p:nvPr>
            <p:ph type="subTitle" idx="1"/>
          </p:nvPr>
        </p:nvSpPr>
        <p:spPr>
          <a:xfrm>
            <a:off x="603682" y="2992353"/>
            <a:ext cx="9916356" cy="873293"/>
          </a:xfrm>
        </p:spPr>
        <p:txBody>
          <a:bodyPr>
            <a:noAutofit/>
          </a:bodyPr>
          <a:lstStyle/>
          <a:p>
            <a:pPr algn="l"/>
            <a:endParaRPr lang="de-DE" sz="3200" dirty="0">
              <a:solidFill>
                <a:schemeClr val="bg1"/>
              </a:solidFill>
              <a:latin typeface="Amiri" panose="00000500000000000000" pitchFamily="2" charset="-78"/>
              <a:ea typeface="Amiri" panose="00000500000000000000" pitchFamily="2" charset="-78"/>
              <a:cs typeface="Amiri" panose="00000500000000000000" pitchFamily="2" charset="-78"/>
            </a:endParaRPr>
          </a:p>
          <a:p>
            <a:pPr algn="l"/>
            <a:r>
              <a:rPr lang="de-DE" sz="3200" dirty="0">
                <a:solidFill>
                  <a:schemeClr val="bg1"/>
                </a:solidFill>
                <a:latin typeface="Amiri" panose="00000500000000000000" pitchFamily="2" charset="-78"/>
                <a:ea typeface="Amiri" panose="00000500000000000000" pitchFamily="2" charset="-78"/>
                <a:cs typeface="Amiri" panose="00000500000000000000" pitchFamily="2" charset="-78"/>
              </a:rPr>
              <a:t>Wo liegt die Grenze zwischen Meinungsäußerung und Beleidigung?  </a:t>
            </a:r>
          </a:p>
        </p:txBody>
      </p:sp>
      <p:sp>
        <p:nvSpPr>
          <p:cNvPr id="4" name="Textfeld 3">
            <a:extLst>
              <a:ext uri="{FF2B5EF4-FFF2-40B4-BE49-F238E27FC236}">
                <a16:creationId xmlns:a16="http://schemas.microsoft.com/office/drawing/2014/main" id="{8457D56B-8EA1-4D06-B829-78359BD0FEE3}"/>
              </a:ext>
            </a:extLst>
          </p:cNvPr>
          <p:cNvSpPr txBox="1"/>
          <p:nvPr/>
        </p:nvSpPr>
        <p:spPr>
          <a:xfrm>
            <a:off x="7989903" y="4758431"/>
            <a:ext cx="3364637" cy="923330"/>
          </a:xfrm>
          <a:prstGeom prst="rect">
            <a:avLst/>
          </a:prstGeom>
          <a:noFill/>
        </p:spPr>
        <p:txBody>
          <a:bodyPr wrap="square" rtlCol="0">
            <a:spAutoFit/>
          </a:bodyPr>
          <a:lstStyle/>
          <a:p>
            <a:pPr algn="r"/>
            <a:r>
              <a:rPr lang="de-DE" dirty="0"/>
              <a:t>Amrei Heider</a:t>
            </a:r>
          </a:p>
          <a:p>
            <a:pPr algn="r"/>
            <a:r>
              <a:rPr lang="de-DE" dirty="0"/>
              <a:t>Eine Ethik-Präsentation</a:t>
            </a:r>
            <a:br>
              <a:rPr lang="de-DE" dirty="0"/>
            </a:br>
            <a:endParaRPr lang="de-DE" dirty="0"/>
          </a:p>
        </p:txBody>
      </p:sp>
      <mc:AlternateContent xmlns:mc="http://schemas.openxmlformats.org/markup-compatibility/2006" xmlns:p14="http://schemas.microsoft.com/office/powerpoint/2010/main">
        <mc:Choice Requires="p14">
          <p:contentPart p14:bwMode="auto" r:id="rId4">
            <p14:nvContentPartPr>
              <p14:cNvPr id="6" name="Freihand 5">
                <a:extLst>
                  <a:ext uri="{FF2B5EF4-FFF2-40B4-BE49-F238E27FC236}">
                    <a16:creationId xmlns:a16="http://schemas.microsoft.com/office/drawing/2014/main" id="{E0175ACA-A11A-4E82-B5EA-6B1D5FB221A4}"/>
                  </a:ext>
                </a:extLst>
              </p14:cNvPr>
              <p14:cNvContentPartPr/>
              <p14:nvPr/>
            </p14:nvContentPartPr>
            <p14:xfrm>
              <a:off x="4469040" y="4011120"/>
              <a:ext cx="360" cy="360"/>
            </p14:xfrm>
          </p:contentPart>
        </mc:Choice>
        <mc:Fallback xmlns="">
          <p:pic>
            <p:nvPicPr>
              <p:cNvPr id="6" name="Freihand 5">
                <a:extLst>
                  <a:ext uri="{FF2B5EF4-FFF2-40B4-BE49-F238E27FC236}">
                    <a16:creationId xmlns:a16="http://schemas.microsoft.com/office/drawing/2014/main" id="{E0175ACA-A11A-4E82-B5EA-6B1D5FB221A4}"/>
                  </a:ext>
                </a:extLst>
              </p:cNvPr>
              <p:cNvPicPr/>
              <p:nvPr/>
            </p:nvPicPr>
            <p:blipFill>
              <a:blip r:embed="rId5"/>
              <a:stretch>
                <a:fillRect/>
              </a:stretch>
            </p:blipFill>
            <p:spPr>
              <a:xfrm>
                <a:off x="4459680" y="4001760"/>
                <a:ext cx="19080" cy="19080"/>
              </a:xfrm>
              <a:prstGeom prst="rect">
                <a:avLst/>
              </a:prstGeom>
            </p:spPr>
          </p:pic>
        </mc:Fallback>
      </mc:AlternateContent>
      <p:pic>
        <p:nvPicPr>
          <p:cNvPr id="11" name="Audio 10">
            <a:hlinkClick r:id="" action="ppaction://media"/>
            <a:extLst>
              <a:ext uri="{FF2B5EF4-FFF2-40B4-BE49-F238E27FC236}">
                <a16:creationId xmlns:a16="http://schemas.microsoft.com/office/drawing/2014/main" id="{C096AF8B-BA0E-4F63-B96C-5B0EA36D10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77653128"/>
      </p:ext>
    </p:extLst>
  </p:cSld>
  <p:clrMapOvr>
    <a:masterClrMapping/>
  </p:clrMapOvr>
  <mc:AlternateContent xmlns:mc="http://schemas.openxmlformats.org/markup-compatibility/2006" xmlns:p14="http://schemas.microsoft.com/office/powerpoint/2010/main">
    <mc:Choice Requires="p14">
      <p:transition spd="slow" p14:dur="2000" advTm="20118"/>
    </mc:Choice>
    <mc:Fallback xmlns="">
      <p:transition spd="slow" advTm="20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36A4B1-3719-46E1-9D53-A44FD5C592BF}"/>
              </a:ext>
            </a:extLst>
          </p:cNvPr>
          <p:cNvSpPr>
            <a:spLocks noGrp="1"/>
          </p:cNvSpPr>
          <p:nvPr>
            <p:ph type="title"/>
          </p:nvPr>
        </p:nvSpPr>
        <p:spPr/>
        <p:txBody>
          <a:bodyPr/>
          <a:lstStyle/>
          <a:p>
            <a:r>
              <a:rPr lang="de-DE" dirty="0">
                <a:solidFill>
                  <a:srgbClr val="6C5DC3"/>
                </a:solidFill>
              </a:rPr>
              <a:t>Urteil/Gerichtsprozess</a:t>
            </a:r>
          </a:p>
        </p:txBody>
      </p:sp>
      <p:sp>
        <p:nvSpPr>
          <p:cNvPr id="3" name="Inhaltsplatzhalter 2">
            <a:extLst>
              <a:ext uri="{FF2B5EF4-FFF2-40B4-BE49-F238E27FC236}">
                <a16:creationId xmlns:a16="http://schemas.microsoft.com/office/drawing/2014/main" id="{75C4B9D8-27E9-4886-B02A-1F4A8590F6BA}"/>
              </a:ext>
            </a:extLst>
          </p:cNvPr>
          <p:cNvSpPr>
            <a:spLocks noGrp="1"/>
          </p:cNvSpPr>
          <p:nvPr>
            <p:ph idx="1"/>
          </p:nvPr>
        </p:nvSpPr>
        <p:spPr/>
        <p:txBody>
          <a:bodyPr>
            <a:normAutofit/>
          </a:bodyPr>
          <a:lstStyle/>
          <a:p>
            <a:pPr marL="0" indent="0">
              <a:buNone/>
            </a:pPr>
            <a:r>
              <a:rPr lang="de-DE" sz="3200" dirty="0">
                <a:solidFill>
                  <a:srgbClr val="002060"/>
                </a:solidFill>
                <a:latin typeface="+mj-lt"/>
              </a:rPr>
              <a:t>Zivilverfahren </a:t>
            </a:r>
          </a:p>
          <a:p>
            <a:r>
              <a:rPr lang="de-DE" sz="2000" dirty="0"/>
              <a:t> 3. November 2016 begann der Prozess im Landgericht Hamburg </a:t>
            </a:r>
          </a:p>
          <a:p>
            <a:r>
              <a:rPr lang="de-DE" sz="2000" dirty="0"/>
              <a:t>10. Februar 2017 kam das Gericht zu einem Urteil</a:t>
            </a:r>
          </a:p>
          <a:p>
            <a:pPr marL="0" indent="0">
              <a:buNone/>
            </a:pPr>
            <a:r>
              <a:rPr lang="de-DE" sz="2000" dirty="0">
                <a:solidFill>
                  <a:prstClr val="black"/>
                </a:solidFill>
                <a:latin typeface="Gadugi" panose="020B0502040204020203" pitchFamily="34" charset="0"/>
                <a:ea typeface="Gadugi" panose="020B0502040204020203" pitchFamily="34" charset="0"/>
                <a:cs typeface="Calibri Light" panose="020F0302020204030204" pitchFamily="34" charset="0"/>
              </a:rPr>
              <a:t>→  </a:t>
            </a:r>
            <a:r>
              <a:rPr lang="de-DE" sz="2000" dirty="0">
                <a:solidFill>
                  <a:prstClr val="black"/>
                </a:solidFill>
                <a:ea typeface="Gadugi" panose="020B0502040204020203" pitchFamily="34" charset="0"/>
                <a:cs typeface="Calibri Light" panose="020F0302020204030204" pitchFamily="34" charset="0"/>
              </a:rPr>
              <a:t>Böhmermann hatte im dem Gedicht „ehrverletzende“ Verse und muss 80% von den Abmahnungskosten bezahlen = 1973 €.</a:t>
            </a:r>
          </a:p>
          <a:p>
            <a:r>
              <a:rPr lang="de-DE" sz="2000" dirty="0">
                <a:solidFill>
                  <a:prstClr val="black"/>
                </a:solidFill>
                <a:ea typeface="Gadugi" panose="020B0502040204020203" pitchFamily="34" charset="0"/>
                <a:cs typeface="Calibri Light" panose="020F0302020204030204" pitchFamily="34" charset="0"/>
              </a:rPr>
              <a:t> Anwalt von Böhmermann legt Berufung ein </a:t>
            </a:r>
          </a:p>
          <a:p>
            <a:r>
              <a:rPr lang="de-DE" sz="2000" dirty="0">
                <a:solidFill>
                  <a:prstClr val="black"/>
                </a:solidFill>
                <a:ea typeface="Gadugi" panose="020B0502040204020203" pitchFamily="34" charset="0"/>
                <a:cs typeface="Calibri Light" panose="020F0302020204030204" pitchFamily="34" charset="0"/>
              </a:rPr>
              <a:t>Das Oberlandesgericht schloss sich dem Landesgericht an</a:t>
            </a:r>
          </a:p>
          <a:p>
            <a:pPr marL="0" indent="0">
              <a:buNone/>
            </a:pPr>
            <a:r>
              <a:rPr lang="de-DE" sz="2000" dirty="0">
                <a:solidFill>
                  <a:prstClr val="black"/>
                </a:solidFill>
                <a:latin typeface="Gadugi" panose="020B0502040204020203" pitchFamily="34" charset="0"/>
                <a:ea typeface="Gadugi" panose="020B0502040204020203" pitchFamily="34" charset="0"/>
                <a:cs typeface="Calibri Light" panose="020F0302020204030204" pitchFamily="34" charset="0"/>
              </a:rPr>
              <a:t>→</a:t>
            </a:r>
            <a:r>
              <a:rPr lang="de-DE" sz="2000" dirty="0">
                <a:solidFill>
                  <a:prstClr val="black"/>
                </a:solidFill>
                <a:ea typeface="Gadugi" panose="020B0502040204020203" pitchFamily="34" charset="0"/>
                <a:cs typeface="Calibri Light" panose="020F0302020204030204" pitchFamily="34" charset="0"/>
              </a:rPr>
              <a:t> „Die Passagen seien eine bloße Herabsetzung der Person Erdogan“</a:t>
            </a:r>
            <a:endParaRPr lang="de-DE" sz="2000" dirty="0"/>
          </a:p>
          <a:p>
            <a:pPr marL="0" indent="0">
              <a:buNone/>
            </a:pPr>
            <a:endParaRPr lang="de-DE" sz="2000" dirty="0">
              <a:solidFill>
                <a:schemeClr val="accent1">
                  <a:lumMod val="75000"/>
                </a:schemeClr>
              </a:solidFill>
            </a:endParaRPr>
          </a:p>
          <a:p>
            <a:pPr marL="0" indent="0">
              <a:buNone/>
            </a:pPr>
            <a:endParaRPr lang="de-DE" sz="2400" dirty="0">
              <a:solidFill>
                <a:schemeClr val="accent1">
                  <a:lumMod val="75000"/>
                </a:schemeClr>
              </a:solidFill>
            </a:endParaRPr>
          </a:p>
          <a:p>
            <a:endParaRPr lang="de-DE" sz="2400" dirty="0">
              <a:solidFill>
                <a:schemeClr val="accent1">
                  <a:lumMod val="75000"/>
                </a:schemeClr>
              </a:solidFill>
            </a:endParaRPr>
          </a:p>
          <a:p>
            <a:pPr marL="0" indent="0">
              <a:buNone/>
            </a:pPr>
            <a:endParaRPr lang="de-DE" sz="2400" dirty="0">
              <a:solidFill>
                <a:schemeClr val="accent1">
                  <a:lumMod val="75000"/>
                </a:schemeClr>
              </a:solidFill>
            </a:endParaRPr>
          </a:p>
        </p:txBody>
      </p:sp>
      <p:pic>
        <p:nvPicPr>
          <p:cNvPr id="4" name="Audio 3">
            <a:hlinkClick r:id="" action="ppaction://media"/>
            <a:extLst>
              <a:ext uri="{FF2B5EF4-FFF2-40B4-BE49-F238E27FC236}">
                <a16:creationId xmlns:a16="http://schemas.microsoft.com/office/drawing/2014/main" id="{B2F248F9-F978-46D5-968B-0A80BA17E9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77168732"/>
      </p:ext>
    </p:extLst>
  </p:cSld>
  <p:clrMapOvr>
    <a:masterClrMapping/>
  </p:clrMapOvr>
  <mc:AlternateContent xmlns:mc="http://schemas.openxmlformats.org/markup-compatibility/2006" xmlns:p14="http://schemas.microsoft.com/office/powerpoint/2010/main">
    <mc:Choice Requires="p14">
      <p:transition spd="slow" p14:dur="2000" advTm="81450"/>
    </mc:Choice>
    <mc:Fallback xmlns="">
      <p:transition spd="slow" advTm="81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solidFill>
                  <a:srgbClr val="6C5DC3"/>
                </a:solidFill>
                <a:cs typeface="Amiri" panose="00000500000000000000" pitchFamily="2" charset="-78"/>
              </a:rPr>
              <a:t>Allgemeine gesetzliche Richtlinien zur der Meinungsfreiheit</a:t>
            </a:r>
          </a:p>
        </p:txBody>
      </p:sp>
      <p:graphicFrame>
        <p:nvGraphicFramePr>
          <p:cNvPr id="4" name="Tabelle 4">
            <a:extLst>
              <a:ext uri="{FF2B5EF4-FFF2-40B4-BE49-F238E27FC236}">
                <a16:creationId xmlns:a16="http://schemas.microsoft.com/office/drawing/2014/main" id="{96A176E7-2512-439B-86E9-4AAEAAE884FA}"/>
              </a:ext>
            </a:extLst>
          </p:cNvPr>
          <p:cNvGraphicFramePr>
            <a:graphicFrameLocks noGrp="1"/>
          </p:cNvGraphicFramePr>
          <p:nvPr>
            <p:ph idx="1"/>
            <p:extLst>
              <p:ext uri="{D42A27DB-BD31-4B8C-83A1-F6EECF244321}">
                <p14:modId xmlns:p14="http://schemas.microsoft.com/office/powerpoint/2010/main" val="3886557469"/>
              </p:ext>
            </p:extLst>
          </p:nvPr>
        </p:nvGraphicFramePr>
        <p:xfrm>
          <a:off x="838200" y="2184977"/>
          <a:ext cx="10515600" cy="4243532"/>
        </p:xfrm>
        <a:graphic>
          <a:graphicData uri="http://schemas.openxmlformats.org/drawingml/2006/table">
            <a:tbl>
              <a:tblPr firstRow="1" bandRow="1">
                <a:tableStyleId>{5940675A-B579-460E-94D1-54222C63F5DA}</a:tableStyleId>
              </a:tblPr>
              <a:tblGrid>
                <a:gridCol w="5257800">
                  <a:extLst>
                    <a:ext uri="{9D8B030D-6E8A-4147-A177-3AD203B41FA5}">
                      <a16:colId xmlns:a16="http://schemas.microsoft.com/office/drawing/2014/main" val="3385769155"/>
                    </a:ext>
                  </a:extLst>
                </a:gridCol>
                <a:gridCol w="5257800">
                  <a:extLst>
                    <a:ext uri="{9D8B030D-6E8A-4147-A177-3AD203B41FA5}">
                      <a16:colId xmlns:a16="http://schemas.microsoft.com/office/drawing/2014/main" val="1676156616"/>
                    </a:ext>
                  </a:extLst>
                </a:gridCol>
              </a:tblGrid>
              <a:tr h="673966">
                <a:tc>
                  <a:txBody>
                    <a:bodyPr/>
                    <a:lstStyle/>
                    <a:p>
                      <a:r>
                        <a:rPr lang="de-DE" sz="2800" dirty="0">
                          <a:solidFill>
                            <a:srgbClr val="002060"/>
                          </a:solidFill>
                          <a:latin typeface="+mj-lt"/>
                        </a:rPr>
                        <a:t>Gesetze die die Meinungsfreiheit schützen</a:t>
                      </a:r>
                    </a:p>
                  </a:txBody>
                  <a:tcPr/>
                </a:tc>
                <a:tc>
                  <a:txBody>
                    <a:bodyPr/>
                    <a:lstStyle/>
                    <a:p>
                      <a:r>
                        <a:rPr lang="de-DE" sz="3200" dirty="0">
                          <a:solidFill>
                            <a:srgbClr val="002060"/>
                          </a:solidFill>
                          <a:latin typeface="+mj-lt"/>
                        </a:rPr>
                        <a:t>Beschränkungen der Meinungsfreiheit </a:t>
                      </a:r>
                    </a:p>
                  </a:txBody>
                  <a:tcPr/>
                </a:tc>
                <a:extLst>
                  <a:ext uri="{0D108BD9-81ED-4DB2-BD59-A6C34878D82A}">
                    <a16:rowId xmlns:a16="http://schemas.microsoft.com/office/drawing/2014/main" val="3385786862"/>
                  </a:ext>
                </a:extLst>
              </a:tr>
              <a:tr h="673966">
                <a:tc>
                  <a:txBody>
                    <a:bodyPr/>
                    <a:lstStyle/>
                    <a:p>
                      <a:r>
                        <a:rPr lang="de-DE" dirty="0"/>
                        <a:t>Art. 5 GG</a:t>
                      </a:r>
                    </a:p>
                    <a:p>
                      <a:r>
                        <a:rPr lang="de-DE" sz="1800" dirty="0">
                          <a:solidFill>
                            <a:prstClr val="black"/>
                          </a:solidFill>
                          <a:latin typeface="Gadugi" panose="020B0502040204020203" pitchFamily="34" charset="0"/>
                          <a:ea typeface="Gadugi" panose="020B0502040204020203" pitchFamily="34" charset="0"/>
                          <a:cs typeface="Calibri Light" panose="020F0302020204030204" pitchFamily="34" charset="0"/>
                        </a:rPr>
                        <a:t>„Freiheit der Meinung, Kunst und Wissenschaft“</a:t>
                      </a:r>
                      <a:endParaRPr lang="de-DE" dirty="0"/>
                    </a:p>
                  </a:txBody>
                  <a:tcPr/>
                </a:tc>
                <a:tc>
                  <a:txBody>
                    <a:bodyPr/>
                    <a:lstStyle/>
                    <a:p>
                      <a:r>
                        <a:rPr lang="de-DE" dirty="0"/>
                        <a:t>Art. 5 Abs. 2 GG </a:t>
                      </a:r>
                    </a:p>
                    <a:p>
                      <a:r>
                        <a:rPr lang="de-DE" dirty="0"/>
                        <a:t>Jugendschutzgesetz (JuSchG)</a:t>
                      </a:r>
                    </a:p>
                  </a:txBody>
                  <a:tcPr/>
                </a:tc>
                <a:extLst>
                  <a:ext uri="{0D108BD9-81ED-4DB2-BD59-A6C34878D82A}">
                    <a16:rowId xmlns:a16="http://schemas.microsoft.com/office/drawing/2014/main" val="2070917318"/>
                  </a:ext>
                </a:extLst>
              </a:tr>
              <a:tr h="673966">
                <a:tc>
                  <a:txBody>
                    <a:bodyPr/>
                    <a:lstStyle/>
                    <a:p>
                      <a:r>
                        <a:rPr lang="de-DE" dirty="0"/>
                        <a:t>Art. 19 GG</a:t>
                      </a:r>
                    </a:p>
                    <a:p>
                      <a:r>
                        <a:rPr lang="de-DE" dirty="0"/>
                        <a:t>„</a:t>
                      </a:r>
                      <a:r>
                        <a:rPr lang="de-DE" sz="1800" b="0" i="0" kern="1200" dirty="0">
                          <a:solidFill>
                            <a:schemeClr val="tx1"/>
                          </a:solidFill>
                          <a:effectLst/>
                          <a:latin typeface="+mn-lt"/>
                          <a:ea typeface="+mn-ea"/>
                          <a:cs typeface="+mn-cs"/>
                        </a:rPr>
                        <a:t>In keinem Falle darf ein Grundrecht in seinem Wesensgehalt angetastet werden“</a:t>
                      </a:r>
                      <a:endParaRPr lang="de-DE" dirty="0"/>
                    </a:p>
                  </a:txBody>
                  <a:tcPr/>
                </a:tc>
                <a:tc>
                  <a:txBody>
                    <a:bodyPr/>
                    <a:lstStyle/>
                    <a:p>
                      <a:r>
                        <a:rPr lang="de-DE" dirty="0"/>
                        <a:t>Art. 1 GG/ Art. 2 GG</a:t>
                      </a:r>
                    </a:p>
                    <a:p>
                      <a:r>
                        <a:rPr lang="de-DE" dirty="0"/>
                        <a:t>Das allgemeine Persönlichkeitsrecht (APR)</a:t>
                      </a:r>
                    </a:p>
                  </a:txBody>
                  <a:tcPr/>
                </a:tc>
                <a:extLst>
                  <a:ext uri="{0D108BD9-81ED-4DB2-BD59-A6C34878D82A}">
                    <a16:rowId xmlns:a16="http://schemas.microsoft.com/office/drawing/2014/main" val="2238951763"/>
                  </a:ext>
                </a:extLst>
              </a:tr>
              <a:tr h="673966">
                <a:tc>
                  <a:txBody>
                    <a:bodyPr/>
                    <a:lstStyle/>
                    <a:p>
                      <a:endParaRPr lang="de-DE"/>
                    </a:p>
                  </a:txBody>
                  <a:tcPr/>
                </a:tc>
                <a:tc>
                  <a:txBody>
                    <a:bodyPr/>
                    <a:lstStyle/>
                    <a:p>
                      <a:r>
                        <a:rPr lang="de-DE" dirty="0"/>
                        <a:t>StGB</a:t>
                      </a:r>
                    </a:p>
                    <a:p>
                      <a:r>
                        <a:rPr lang="de-DE" dirty="0"/>
                        <a:t>§ 185  Beleidigung </a:t>
                      </a:r>
                    </a:p>
                  </a:txBody>
                  <a:tcPr/>
                </a:tc>
                <a:extLst>
                  <a:ext uri="{0D108BD9-81ED-4DB2-BD59-A6C34878D82A}">
                    <a16:rowId xmlns:a16="http://schemas.microsoft.com/office/drawing/2014/main" val="477318831"/>
                  </a:ext>
                </a:extLst>
              </a:tr>
              <a:tr h="673966">
                <a:tc>
                  <a:txBody>
                    <a:bodyPr/>
                    <a:lstStyle/>
                    <a:p>
                      <a:endParaRPr lang="de-DE"/>
                    </a:p>
                  </a:txBody>
                  <a:tcPr/>
                </a:tc>
                <a:tc>
                  <a:txBody>
                    <a:bodyPr/>
                    <a:lstStyle/>
                    <a:p>
                      <a:r>
                        <a:rPr lang="de-DE" dirty="0"/>
                        <a:t>StGB</a:t>
                      </a:r>
                    </a:p>
                    <a:p>
                      <a:r>
                        <a:rPr lang="de-DE" dirty="0"/>
                        <a:t>§ 103 Beleidigung von Organen und Vertretern ausländischer Staaten </a:t>
                      </a:r>
                    </a:p>
                  </a:txBody>
                  <a:tcPr/>
                </a:tc>
                <a:extLst>
                  <a:ext uri="{0D108BD9-81ED-4DB2-BD59-A6C34878D82A}">
                    <a16:rowId xmlns:a16="http://schemas.microsoft.com/office/drawing/2014/main" val="1799428121"/>
                  </a:ext>
                </a:extLst>
              </a:tr>
            </a:tbl>
          </a:graphicData>
        </a:graphic>
      </p:graphicFrame>
      <p:pic>
        <p:nvPicPr>
          <p:cNvPr id="3" name="Audio 2">
            <a:hlinkClick r:id="" action="ppaction://media"/>
            <a:extLst>
              <a:ext uri="{FF2B5EF4-FFF2-40B4-BE49-F238E27FC236}">
                <a16:creationId xmlns:a16="http://schemas.microsoft.com/office/drawing/2014/main" id="{0F555F2D-74A9-4536-BABF-8557299AE6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02182912"/>
      </p:ext>
    </p:extLst>
  </p:cSld>
  <p:clrMapOvr>
    <a:masterClrMapping/>
  </p:clrMapOvr>
  <mc:AlternateContent xmlns:mc="http://schemas.openxmlformats.org/markup-compatibility/2006" xmlns:p14="http://schemas.microsoft.com/office/powerpoint/2010/main">
    <mc:Choice Requires="p14">
      <p:transition spd="slow" p14:dur="2000" advTm="126026"/>
    </mc:Choice>
    <mc:Fallback xmlns="">
      <p:transition spd="slow" advTm="126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rgbClr val="6C5DC3"/>
                </a:solidFill>
                <a:cs typeface="Amiri" panose="00000500000000000000" pitchFamily="2" charset="-78"/>
              </a:rPr>
              <a:t>Fazit</a:t>
            </a:r>
          </a:p>
        </p:txBody>
      </p:sp>
      <p:sp>
        <p:nvSpPr>
          <p:cNvPr id="3" name="Inhaltsplatzhalter 2"/>
          <p:cNvSpPr>
            <a:spLocks noGrp="1"/>
          </p:cNvSpPr>
          <p:nvPr>
            <p:ph idx="1"/>
          </p:nvPr>
        </p:nvSpPr>
        <p:spPr/>
        <p:txBody>
          <a:bodyPr>
            <a:normAutofit lnSpcReduction="10000"/>
          </a:bodyPr>
          <a:lstStyle/>
          <a:p>
            <a:r>
              <a:rPr lang="de-DE" sz="2000" dirty="0"/>
              <a:t>Meinungsfreiheit : wichtiges Menschenrecht</a:t>
            </a:r>
            <a:br>
              <a:rPr lang="de-DE" sz="2000" dirty="0"/>
            </a:br>
            <a:r>
              <a:rPr lang="de-DE" sz="2000" dirty="0">
                <a:solidFill>
                  <a:prstClr val="black"/>
                </a:solidFill>
                <a:latin typeface="Gadugi" panose="020B0502040204020203" pitchFamily="34" charset="0"/>
                <a:ea typeface="Gadugi" panose="020B0502040204020203" pitchFamily="34" charset="0"/>
                <a:cs typeface="Calibri Light" panose="020F0302020204030204" pitchFamily="34" charset="0"/>
              </a:rPr>
              <a:t>→ </a:t>
            </a:r>
            <a:r>
              <a:rPr lang="de-DE" sz="2000" dirty="0">
                <a:solidFill>
                  <a:prstClr val="black"/>
                </a:solidFill>
                <a:ea typeface="Gadugi" panose="020B0502040204020203" pitchFamily="34" charset="0"/>
                <a:cs typeface="Calibri Light" panose="020F0302020204030204" pitchFamily="34" charset="0"/>
              </a:rPr>
              <a:t>Das für eine Funktionierende Demokratie unentbehrlich ist  </a:t>
            </a:r>
          </a:p>
          <a:p>
            <a:r>
              <a:rPr lang="de-DE" sz="2000" dirty="0">
                <a:solidFill>
                  <a:prstClr val="black"/>
                </a:solidFill>
                <a:ea typeface="Gadugi" panose="020B0502040204020203" pitchFamily="34" charset="0"/>
                <a:cs typeface="Calibri Light" panose="020F0302020204030204" pitchFamily="34" charset="0"/>
              </a:rPr>
              <a:t>Wo liegt die Grenze zwischen Meinungsäußerung und Diskriminierung?</a:t>
            </a:r>
            <a:br>
              <a:rPr lang="de-DE" sz="2000" dirty="0">
                <a:solidFill>
                  <a:prstClr val="black"/>
                </a:solidFill>
                <a:ea typeface="Gadugi" panose="020B0502040204020203" pitchFamily="34" charset="0"/>
                <a:cs typeface="Calibri Light" panose="020F0302020204030204" pitchFamily="34" charset="0"/>
              </a:rPr>
            </a:br>
            <a:r>
              <a:rPr lang="de-DE" sz="2000" dirty="0">
                <a:solidFill>
                  <a:prstClr val="black"/>
                </a:solidFill>
                <a:latin typeface="Gadugi" panose="020B0502040204020203" pitchFamily="34" charset="0"/>
                <a:ea typeface="Gadugi" panose="020B0502040204020203" pitchFamily="34" charset="0"/>
                <a:cs typeface="Calibri Light" panose="020F0302020204030204" pitchFamily="34" charset="0"/>
              </a:rPr>
              <a:t>→ </a:t>
            </a:r>
            <a:r>
              <a:rPr lang="de-DE" sz="2000" dirty="0">
                <a:solidFill>
                  <a:prstClr val="black"/>
                </a:solidFill>
                <a:ea typeface="Gadugi" panose="020B0502040204020203" pitchFamily="34" charset="0"/>
                <a:cs typeface="Calibri Light" panose="020F0302020204030204" pitchFamily="34" charset="0"/>
              </a:rPr>
              <a:t>Es gibt eine Grenze und die muss es auch geben, da sonst Rassismus und Sexismus in unserer Gesellschaft frei ausgeübt werden könnte.</a:t>
            </a:r>
            <a:br>
              <a:rPr lang="de-DE" sz="2000" dirty="0">
                <a:solidFill>
                  <a:prstClr val="black"/>
                </a:solidFill>
                <a:ea typeface="Gadugi" panose="020B0502040204020203" pitchFamily="34" charset="0"/>
                <a:cs typeface="Calibri Light" panose="020F0302020204030204" pitchFamily="34" charset="0"/>
              </a:rPr>
            </a:br>
            <a:r>
              <a:rPr lang="de-DE" sz="2000" dirty="0">
                <a:solidFill>
                  <a:prstClr val="black"/>
                </a:solidFill>
                <a:ea typeface="Gadugi" panose="020B0502040204020203" pitchFamily="34" charset="0"/>
                <a:cs typeface="Calibri Light" panose="020F0302020204030204" pitchFamily="34" charset="0"/>
              </a:rPr>
              <a:t>Es gibt keine klare Grenze, wie man auch am Beispiel der Böhmermann-Affäre sieht.</a:t>
            </a:r>
          </a:p>
          <a:p>
            <a:r>
              <a:rPr lang="de-DE" sz="2000" dirty="0">
                <a:solidFill>
                  <a:prstClr val="black"/>
                </a:solidFill>
                <a:ea typeface="Gadugi" panose="020B0502040204020203" pitchFamily="34" charset="0"/>
                <a:cs typeface="Calibri Light" panose="020F0302020204030204" pitchFamily="34" charset="0"/>
              </a:rPr>
              <a:t>Was darf Satire?</a:t>
            </a:r>
            <a:br>
              <a:rPr lang="de-DE" sz="2000" dirty="0">
                <a:solidFill>
                  <a:prstClr val="black"/>
                </a:solidFill>
                <a:ea typeface="Gadugi" panose="020B0502040204020203" pitchFamily="34" charset="0"/>
                <a:cs typeface="Calibri Light" panose="020F0302020204030204" pitchFamily="34" charset="0"/>
              </a:rPr>
            </a:br>
            <a:r>
              <a:rPr lang="de-DE" sz="2000" dirty="0">
                <a:solidFill>
                  <a:prstClr val="black"/>
                </a:solidFill>
                <a:latin typeface="Gadugi" panose="020B0502040204020203" pitchFamily="34" charset="0"/>
                <a:ea typeface="Gadugi" panose="020B0502040204020203" pitchFamily="34" charset="0"/>
                <a:cs typeface="Calibri Light" panose="020F0302020204030204" pitchFamily="34" charset="0"/>
              </a:rPr>
              <a:t>→ </a:t>
            </a:r>
            <a:r>
              <a:rPr lang="de-DE" sz="2000" dirty="0">
                <a:solidFill>
                  <a:prstClr val="black"/>
                </a:solidFill>
                <a:ea typeface="Gadugi" panose="020B0502040204020203" pitchFamily="34" charset="0"/>
                <a:cs typeface="Calibri Light" panose="020F0302020204030204" pitchFamily="34" charset="0"/>
              </a:rPr>
              <a:t>Satire darf viel, Satire sollte überspitzen, übertreiben und Aufmerksamkeit erlangen können, ohne eine Strafverfolgung fürchten zu müssen.</a:t>
            </a:r>
          </a:p>
          <a:p>
            <a:r>
              <a:rPr lang="de-DE" sz="2000" dirty="0">
                <a:solidFill>
                  <a:prstClr val="black"/>
                </a:solidFill>
                <a:ea typeface="Gadugi" panose="020B0502040204020203" pitchFamily="34" charset="0"/>
                <a:cs typeface="Calibri Light" panose="020F0302020204030204" pitchFamily="34" charset="0"/>
              </a:rPr>
              <a:t>Böhmermann-Affäre</a:t>
            </a:r>
            <a:br>
              <a:rPr lang="de-DE" sz="2000" dirty="0">
                <a:solidFill>
                  <a:prstClr val="black"/>
                </a:solidFill>
                <a:latin typeface="Gadugi" panose="020B0502040204020203" pitchFamily="34" charset="0"/>
                <a:ea typeface="Gadugi" panose="020B0502040204020203" pitchFamily="34" charset="0"/>
                <a:cs typeface="Calibri Light" panose="020F0302020204030204" pitchFamily="34" charset="0"/>
              </a:rPr>
            </a:br>
            <a:r>
              <a:rPr lang="de-DE" sz="2000" dirty="0">
                <a:solidFill>
                  <a:prstClr val="black"/>
                </a:solidFill>
                <a:latin typeface="Gadugi" panose="020B0502040204020203" pitchFamily="34" charset="0"/>
                <a:ea typeface="Gadugi" panose="020B0502040204020203" pitchFamily="34" charset="0"/>
                <a:cs typeface="Calibri Light" panose="020F0302020204030204" pitchFamily="34" charset="0"/>
              </a:rPr>
              <a:t>→ </a:t>
            </a:r>
            <a:r>
              <a:rPr lang="de-DE" sz="2000" dirty="0">
                <a:solidFill>
                  <a:prstClr val="black"/>
                </a:solidFill>
                <a:ea typeface="Gadugi" panose="020B0502040204020203" pitchFamily="34" charset="0"/>
                <a:cs typeface="Calibri Light" panose="020F0302020204030204" pitchFamily="34" charset="0"/>
              </a:rPr>
              <a:t>Meiner Meinung nach ist das Gesetz noch mit der Meinungsfreiheit vereinbar</a:t>
            </a:r>
          </a:p>
          <a:p>
            <a:pPr marL="0" indent="0">
              <a:buNone/>
            </a:pPr>
            <a:br>
              <a:rPr lang="de-DE" sz="2000" dirty="0">
                <a:solidFill>
                  <a:prstClr val="black"/>
                </a:solidFill>
                <a:latin typeface="Gadugi" panose="020B0502040204020203" pitchFamily="34" charset="0"/>
                <a:ea typeface="Gadugi" panose="020B0502040204020203" pitchFamily="34" charset="0"/>
                <a:cs typeface="Calibri Light" panose="020F0302020204030204" pitchFamily="34" charset="0"/>
              </a:rPr>
            </a:br>
            <a:r>
              <a:rPr lang="de-DE" sz="2000" dirty="0">
                <a:solidFill>
                  <a:prstClr val="black"/>
                </a:solidFill>
                <a:latin typeface="Gadugi" panose="020B0502040204020203" pitchFamily="34" charset="0"/>
                <a:ea typeface="Gadugi" panose="020B0502040204020203" pitchFamily="34" charset="0"/>
                <a:cs typeface="Calibri Light" panose="020F0302020204030204" pitchFamily="34" charset="0"/>
              </a:rPr>
              <a:t> </a:t>
            </a:r>
            <a:br>
              <a:rPr lang="de-DE" sz="2000" dirty="0"/>
            </a:br>
            <a:endParaRPr lang="de-DE" sz="2000" dirty="0"/>
          </a:p>
        </p:txBody>
      </p:sp>
      <p:pic>
        <p:nvPicPr>
          <p:cNvPr id="4" name="Audio 3">
            <a:hlinkClick r:id="" action="ppaction://media"/>
            <a:extLst>
              <a:ext uri="{FF2B5EF4-FFF2-40B4-BE49-F238E27FC236}">
                <a16:creationId xmlns:a16="http://schemas.microsoft.com/office/drawing/2014/main" id="{35BCC8B5-A6EF-47E4-938D-C599845D64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04311128"/>
      </p:ext>
    </p:extLst>
  </p:cSld>
  <p:clrMapOvr>
    <a:masterClrMapping/>
  </p:clrMapOvr>
  <mc:AlternateContent xmlns:mc="http://schemas.openxmlformats.org/markup-compatibility/2006" xmlns:p14="http://schemas.microsoft.com/office/powerpoint/2010/main">
    <mc:Choice Requires="p14">
      <p:transition spd="slow" p14:dur="2000" advTm="155035"/>
    </mc:Choice>
    <mc:Fallback xmlns="">
      <p:transition spd="slow" advTm="155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EFC598-5B63-46E7-B1FE-BC32F7FA00A3}"/>
              </a:ext>
            </a:extLst>
          </p:cNvPr>
          <p:cNvSpPr>
            <a:spLocks noGrp="1"/>
          </p:cNvSpPr>
          <p:nvPr>
            <p:ph type="title"/>
          </p:nvPr>
        </p:nvSpPr>
        <p:spPr/>
        <p:txBody>
          <a:bodyPr/>
          <a:lstStyle/>
          <a:p>
            <a:r>
              <a:rPr lang="de-DE" dirty="0">
                <a:solidFill>
                  <a:srgbClr val="660066"/>
                </a:solidFill>
              </a:rPr>
              <a:t>Quellen</a:t>
            </a:r>
          </a:p>
        </p:txBody>
      </p:sp>
      <p:sp>
        <p:nvSpPr>
          <p:cNvPr id="3" name="Inhaltsplatzhalter 2">
            <a:extLst>
              <a:ext uri="{FF2B5EF4-FFF2-40B4-BE49-F238E27FC236}">
                <a16:creationId xmlns:a16="http://schemas.microsoft.com/office/drawing/2014/main" id="{070EC698-ACD0-4F8F-ADE1-F3EC6E31EF3D}"/>
              </a:ext>
            </a:extLst>
          </p:cNvPr>
          <p:cNvSpPr>
            <a:spLocks noGrp="1"/>
          </p:cNvSpPr>
          <p:nvPr>
            <p:ph idx="1"/>
          </p:nvPr>
        </p:nvSpPr>
        <p:spPr>
          <a:xfrm>
            <a:off x="710214" y="1825625"/>
            <a:ext cx="10643586" cy="3571998"/>
          </a:xfrm>
        </p:spPr>
        <p:txBody>
          <a:bodyPr>
            <a:normAutofit fontScale="25000" lnSpcReduction="20000"/>
          </a:bodyPr>
          <a:lstStyle/>
          <a:p>
            <a:r>
              <a:rPr lang="de-DE" sz="18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2"/>
              </a:rPr>
              <a:t>https://www.spiegel.de/panorama/meinungsfreiheit-was-darf-ich-sagen-und-was-nicht-a-1074146.html</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r>
              <a:rPr lang="de-DE" sz="1800" dirty="0">
                <a:effectLst/>
                <a:latin typeface="Arial" panose="020B0604020202020204" pitchFamily="34" charset="0"/>
                <a:ea typeface="Calibri" panose="020F0502020204030204" pitchFamily="34" charset="0"/>
                <a:cs typeface="Times New Roman" panose="02020603050405020304" pitchFamily="18" charset="0"/>
              </a:rPr>
              <a:t> </a:t>
            </a:r>
            <a:endParaRPr lang="de-DE" sz="3200" dirty="0">
              <a:effectLst/>
              <a:latin typeface="Arial" panose="020B0604020202020204" pitchFamily="34" charset="0"/>
              <a:ea typeface="Calibri" panose="020F0502020204030204" pitchFamily="34" charset="0"/>
              <a:cs typeface="Times New Roman" panose="02020603050405020304" pitchFamily="18" charset="0"/>
            </a:endParaRPr>
          </a:p>
          <a:p>
            <a:r>
              <a:rPr lang="de-DE" sz="32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3"/>
              </a:rPr>
              <a:t>https://www.bpb.de/apuz/306444/meinungsfreiheit-und-ihre-grenzen</a:t>
            </a:r>
            <a:endParaRPr lang="de-DE" sz="3200" dirty="0">
              <a:effectLst/>
              <a:latin typeface="Arial" panose="020B0604020202020204" pitchFamily="34" charset="0"/>
              <a:ea typeface="Calibri" panose="020F0502020204030204" pitchFamily="34" charset="0"/>
              <a:cs typeface="Times New Roman" panose="02020603050405020304" pitchFamily="18" charset="0"/>
            </a:endParaRPr>
          </a:p>
          <a:p>
            <a:r>
              <a:rPr lang="de-DE" sz="3200" dirty="0">
                <a:effectLst/>
                <a:latin typeface="Arial" panose="020B0604020202020204" pitchFamily="34" charset="0"/>
                <a:ea typeface="Calibri" panose="020F0502020204030204" pitchFamily="34" charset="0"/>
                <a:cs typeface="Times New Roman" panose="02020603050405020304" pitchFamily="18" charset="0"/>
              </a:rPr>
              <a:t> </a:t>
            </a:r>
          </a:p>
          <a:p>
            <a:r>
              <a:rPr lang="de-DE" sz="32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https://www.coe.int/de/web/impact-convention-human-rights/how-it-works</a:t>
            </a:r>
            <a:endParaRPr lang="de-DE" sz="3200" dirty="0">
              <a:effectLst/>
              <a:latin typeface="Arial" panose="020B0604020202020204" pitchFamily="34" charset="0"/>
              <a:ea typeface="Calibri" panose="020F0502020204030204" pitchFamily="34" charset="0"/>
              <a:cs typeface="Times New Roman" panose="02020603050405020304" pitchFamily="18" charset="0"/>
            </a:endParaRPr>
          </a:p>
          <a:p>
            <a:r>
              <a:rPr lang="de-DE" sz="3200" dirty="0">
                <a:effectLst/>
                <a:latin typeface="Arial" panose="020B0604020202020204" pitchFamily="34" charset="0"/>
                <a:ea typeface="Calibri" panose="020F0502020204030204" pitchFamily="34" charset="0"/>
                <a:cs typeface="Times New Roman" panose="02020603050405020304" pitchFamily="18" charset="0"/>
              </a:rPr>
              <a:t> </a:t>
            </a:r>
          </a:p>
          <a:p>
            <a:r>
              <a:rPr lang="de-DE" sz="32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https://www.lto.de/recht/hintergruende/h/bverfg-beschluss-1-bvr-2459-19-grundrechte-meinungsfreiheit-beleidigung-grenze/</a:t>
            </a:r>
            <a:endParaRPr lang="de-DE" sz="3200" dirty="0">
              <a:effectLst/>
              <a:latin typeface="Arial" panose="020B0604020202020204" pitchFamily="34" charset="0"/>
              <a:ea typeface="Calibri" panose="020F0502020204030204" pitchFamily="34" charset="0"/>
              <a:cs typeface="Times New Roman" panose="02020603050405020304" pitchFamily="18" charset="0"/>
            </a:endParaRPr>
          </a:p>
          <a:p>
            <a:r>
              <a:rPr lang="de-DE" sz="3200" dirty="0">
                <a:effectLst/>
                <a:latin typeface="Arial" panose="020B0604020202020204" pitchFamily="34" charset="0"/>
                <a:ea typeface="Calibri" panose="020F0502020204030204" pitchFamily="34" charset="0"/>
                <a:cs typeface="Times New Roman" panose="02020603050405020304" pitchFamily="18" charset="0"/>
              </a:rPr>
              <a:t> </a:t>
            </a:r>
          </a:p>
          <a:p>
            <a:r>
              <a:rPr lang="de-DE" sz="32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https://de.wikipedia.org/wiki/L%C3%BCth-Urteil</a:t>
            </a:r>
            <a:endParaRPr lang="de-DE" sz="3200" dirty="0">
              <a:effectLst/>
              <a:latin typeface="Arial" panose="020B0604020202020204" pitchFamily="34" charset="0"/>
              <a:ea typeface="Calibri" panose="020F0502020204030204" pitchFamily="34" charset="0"/>
              <a:cs typeface="Times New Roman" panose="02020603050405020304" pitchFamily="18" charset="0"/>
            </a:endParaRPr>
          </a:p>
          <a:p>
            <a:r>
              <a:rPr lang="de-DE" sz="3200" dirty="0">
                <a:effectLst/>
                <a:latin typeface="Arial" panose="020B0604020202020204" pitchFamily="34" charset="0"/>
                <a:ea typeface="Calibri" panose="020F0502020204030204" pitchFamily="34" charset="0"/>
                <a:cs typeface="Times New Roman" panose="02020603050405020304" pitchFamily="18" charset="0"/>
              </a:rPr>
              <a:t> </a:t>
            </a:r>
          </a:p>
          <a:p>
            <a:r>
              <a:rPr lang="de-DE" sz="32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https://www.sueddeutsche.de/digital/renate-kuenast-beleidigung-facebook-kammergericht-1.4855652</a:t>
            </a:r>
            <a:endParaRPr lang="de-DE" sz="3200" dirty="0">
              <a:effectLst/>
              <a:latin typeface="Arial" panose="020B0604020202020204" pitchFamily="34" charset="0"/>
              <a:ea typeface="Calibri" panose="020F0502020204030204" pitchFamily="34" charset="0"/>
              <a:cs typeface="Times New Roman" panose="02020603050405020304" pitchFamily="18" charset="0"/>
            </a:endParaRPr>
          </a:p>
          <a:p>
            <a:r>
              <a:rPr lang="de-DE" sz="3200" dirty="0">
                <a:effectLst/>
                <a:latin typeface="Arial" panose="020B0604020202020204" pitchFamily="34" charset="0"/>
                <a:ea typeface="Calibri" panose="020F0502020204030204" pitchFamily="34" charset="0"/>
                <a:cs typeface="Times New Roman" panose="02020603050405020304" pitchFamily="18" charset="0"/>
              </a:rPr>
              <a:t> </a:t>
            </a:r>
          </a:p>
          <a:p>
            <a:r>
              <a:rPr lang="de-DE" sz="32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https://www.zeit.de/gesellschaft/zeitgeschehen/2016-05/jan-boehmermann-recep-tayyip-erdogan-schmaehgedicht-einstweilige-verfuegung-kritik/seite-2?utm_referrer=https%3A%2F%2Fwww.google.com%2F</a:t>
            </a:r>
            <a:endParaRPr lang="de-DE" sz="3200" dirty="0">
              <a:effectLst/>
              <a:latin typeface="Arial" panose="020B0604020202020204" pitchFamily="34" charset="0"/>
              <a:ea typeface="Calibri" panose="020F0502020204030204" pitchFamily="34" charset="0"/>
              <a:cs typeface="Times New Roman" panose="02020603050405020304" pitchFamily="18" charset="0"/>
            </a:endParaRPr>
          </a:p>
          <a:p>
            <a:r>
              <a:rPr lang="de-DE" sz="3200" u="none" strike="noStrike"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endParaRPr lang="de-DE" sz="3200" dirty="0">
              <a:effectLst/>
              <a:latin typeface="Arial" panose="020B0604020202020204" pitchFamily="34" charset="0"/>
              <a:ea typeface="Calibri" panose="020F0502020204030204" pitchFamily="34" charset="0"/>
              <a:cs typeface="Times New Roman" panose="02020603050405020304" pitchFamily="18" charset="0"/>
            </a:endParaRPr>
          </a:p>
          <a:p>
            <a:r>
              <a:rPr lang="de-DE" sz="3200" u="none" strike="noStrike"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endParaRPr lang="de-DE" sz="3200" dirty="0">
              <a:effectLst/>
              <a:latin typeface="Arial" panose="020B0604020202020204" pitchFamily="34" charset="0"/>
              <a:ea typeface="Calibri" panose="020F0502020204030204" pitchFamily="34" charset="0"/>
              <a:cs typeface="Times New Roman" panose="02020603050405020304" pitchFamily="18" charset="0"/>
            </a:endParaRPr>
          </a:p>
          <a:p>
            <a:r>
              <a:rPr lang="de-DE" sz="32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9"/>
              </a:rPr>
              <a:t>https://www.bpb.de/lernen/projekte/311350/meinungsfreiheit</a:t>
            </a:r>
            <a:endParaRPr lang="de-DE" sz="3200" dirty="0">
              <a:effectLst/>
              <a:latin typeface="Arial" panose="020B0604020202020204" pitchFamily="34" charset="0"/>
              <a:ea typeface="Calibri" panose="020F0502020204030204" pitchFamily="34" charset="0"/>
              <a:cs typeface="Times New Roman" panose="02020603050405020304" pitchFamily="18" charset="0"/>
            </a:endParaRPr>
          </a:p>
          <a:p>
            <a:r>
              <a:rPr lang="de-DE" sz="3200" u="none" strike="noStrike"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endParaRPr lang="de-DE" sz="3200" dirty="0">
              <a:effectLst/>
              <a:latin typeface="Arial" panose="020B0604020202020204" pitchFamily="34" charset="0"/>
              <a:ea typeface="Calibri" panose="020F0502020204030204" pitchFamily="34" charset="0"/>
              <a:cs typeface="Times New Roman" panose="02020603050405020304" pitchFamily="18" charset="0"/>
            </a:endParaRPr>
          </a:p>
          <a:p>
            <a:r>
              <a:rPr lang="de-DE" sz="3200" u="none" strike="noStrike"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endParaRPr lang="de-DE" sz="3200" dirty="0">
              <a:effectLst/>
              <a:latin typeface="Arial" panose="020B0604020202020204" pitchFamily="34" charset="0"/>
              <a:ea typeface="Calibri" panose="020F0502020204030204" pitchFamily="34" charset="0"/>
              <a:cs typeface="Times New Roman" panose="02020603050405020304" pitchFamily="18" charset="0"/>
            </a:endParaRPr>
          </a:p>
          <a:p>
            <a:r>
              <a:rPr lang="de-DE" sz="32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10"/>
              </a:rPr>
              <a:t>https://yougov.de/news/2016/04/12/erdogan-gedicht-knappe-mehrheit-auf-bohmermanns-se/</a:t>
            </a:r>
            <a:endParaRPr lang="de-DE" sz="3200" dirty="0">
              <a:effectLst/>
              <a:latin typeface="Arial" panose="020B0604020202020204" pitchFamily="34" charset="0"/>
              <a:ea typeface="Calibri" panose="020F0502020204030204" pitchFamily="34" charset="0"/>
              <a:cs typeface="Times New Roman" panose="02020603050405020304" pitchFamily="18" charset="0"/>
            </a:endParaRPr>
          </a:p>
          <a:p>
            <a:r>
              <a:rPr lang="de-DE" sz="3200" dirty="0">
                <a:effectLst/>
                <a:latin typeface="Arial" panose="020B0604020202020204" pitchFamily="34" charset="0"/>
                <a:ea typeface="Calibri" panose="020F0502020204030204" pitchFamily="34" charset="0"/>
                <a:cs typeface="Times New Roman" panose="02020603050405020304" pitchFamily="18" charset="0"/>
              </a:rPr>
              <a:t> </a:t>
            </a:r>
          </a:p>
          <a:p>
            <a:r>
              <a:rPr lang="de-DE" sz="32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11"/>
              </a:rPr>
              <a:t>https://vimeo.com/162455052</a:t>
            </a:r>
            <a:endParaRPr lang="de-DE" sz="3200" dirty="0">
              <a:effectLst/>
              <a:latin typeface="Arial" panose="020B0604020202020204" pitchFamily="34" charset="0"/>
              <a:ea typeface="Calibri" panose="020F0502020204030204" pitchFamily="34" charset="0"/>
              <a:cs typeface="Times New Roman" panose="02020603050405020304" pitchFamily="18" charset="0"/>
            </a:endParaRPr>
          </a:p>
          <a:p>
            <a:r>
              <a:rPr lang="de-DE" sz="3200" dirty="0">
                <a:effectLst/>
                <a:latin typeface="Arial" panose="020B0604020202020204" pitchFamily="34" charset="0"/>
                <a:ea typeface="Calibri" panose="020F0502020204030204" pitchFamily="34" charset="0"/>
                <a:cs typeface="Times New Roman" panose="02020603050405020304" pitchFamily="18" charset="0"/>
              </a:rPr>
              <a:t> </a:t>
            </a:r>
          </a:p>
          <a:p>
            <a:r>
              <a:rPr lang="de-DE" sz="32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12"/>
              </a:rPr>
              <a:t>https://de.wikipedia.org/wiki/Meinungsfreiheit</a:t>
            </a:r>
            <a:endParaRPr lang="de-DE" sz="3200" dirty="0">
              <a:effectLst/>
              <a:latin typeface="Arial" panose="020B0604020202020204" pitchFamily="34" charset="0"/>
              <a:ea typeface="Calibri" panose="020F0502020204030204" pitchFamily="34" charset="0"/>
              <a:cs typeface="Times New Roman" panose="02020603050405020304" pitchFamily="18" charset="0"/>
            </a:endParaRPr>
          </a:p>
          <a:p>
            <a:r>
              <a:rPr lang="de-DE" sz="3200" dirty="0">
                <a:effectLst/>
                <a:latin typeface="Arial" panose="020B0604020202020204" pitchFamily="34" charset="0"/>
                <a:ea typeface="Calibri" panose="020F0502020204030204" pitchFamily="34" charset="0"/>
                <a:cs typeface="Times New Roman" panose="02020603050405020304" pitchFamily="18" charset="0"/>
              </a:rPr>
              <a:t> </a:t>
            </a:r>
          </a:p>
          <a:p>
            <a:r>
              <a:rPr lang="de-DE" sz="3200" dirty="0">
                <a:effectLst/>
                <a:latin typeface="Arial" panose="020B0604020202020204" pitchFamily="34" charset="0"/>
                <a:ea typeface="Calibri" panose="020F0502020204030204" pitchFamily="34" charset="0"/>
                <a:cs typeface="Times New Roman" panose="02020603050405020304" pitchFamily="18" charset="0"/>
              </a:rPr>
              <a:t> </a:t>
            </a:r>
          </a:p>
          <a:p>
            <a:r>
              <a:rPr lang="de-DE" sz="1800" dirty="0">
                <a:effectLst/>
                <a:latin typeface="Arial" panose="020B0604020202020204" pitchFamily="34" charset="0"/>
                <a:ea typeface="Calibri" panose="020F0502020204030204" pitchFamily="34" charset="0"/>
                <a:cs typeface="Times New Roman" panose="02020603050405020304" pitchFamily="18" charset="0"/>
              </a:rPr>
              <a:t> </a:t>
            </a:r>
          </a:p>
          <a:p>
            <a:endParaRPr lang="de-DE" dirty="0"/>
          </a:p>
        </p:txBody>
      </p:sp>
    </p:spTree>
    <p:extLst>
      <p:ext uri="{BB962C8B-B14F-4D97-AF65-F5344CB8AC3E}">
        <p14:creationId xmlns:p14="http://schemas.microsoft.com/office/powerpoint/2010/main" val="3707695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C30E92-AA2E-4C55-BD28-252891E03C42}"/>
              </a:ext>
            </a:extLst>
          </p:cNvPr>
          <p:cNvSpPr>
            <a:spLocks noGrp="1"/>
          </p:cNvSpPr>
          <p:nvPr>
            <p:ph type="title"/>
          </p:nvPr>
        </p:nvSpPr>
        <p:spPr/>
        <p:txBody>
          <a:bodyPr/>
          <a:lstStyle/>
          <a:p>
            <a:r>
              <a:rPr lang="de-DE" dirty="0">
                <a:solidFill>
                  <a:srgbClr val="6C5DC3"/>
                </a:solidFill>
                <a:ea typeface="Amiri" panose="00000500000000000000" pitchFamily="2" charset="-78"/>
                <a:cs typeface="Amiri" panose="00000500000000000000" pitchFamily="2" charset="-78"/>
              </a:rPr>
              <a:t>Gliederung</a:t>
            </a:r>
          </a:p>
        </p:txBody>
      </p:sp>
      <p:sp>
        <p:nvSpPr>
          <p:cNvPr id="3" name="Inhaltsplatzhalter 2">
            <a:extLst>
              <a:ext uri="{FF2B5EF4-FFF2-40B4-BE49-F238E27FC236}">
                <a16:creationId xmlns:a16="http://schemas.microsoft.com/office/drawing/2014/main" id="{5AB78E15-B813-4159-8989-BBC817A55026}"/>
              </a:ext>
            </a:extLst>
          </p:cNvPr>
          <p:cNvSpPr>
            <a:spLocks noGrp="1"/>
          </p:cNvSpPr>
          <p:nvPr>
            <p:ph idx="1"/>
          </p:nvPr>
        </p:nvSpPr>
        <p:spPr/>
        <p:txBody>
          <a:bodyPr>
            <a:normAutofit/>
          </a:bodyPr>
          <a:lstStyle/>
          <a:p>
            <a:r>
              <a:rPr lang="de-DE" sz="2000" dirty="0"/>
              <a:t>Vorstellung des Themas</a:t>
            </a:r>
          </a:p>
          <a:p>
            <a:r>
              <a:rPr lang="de-DE" sz="2000" dirty="0"/>
              <a:t>Zur Geschichte der Meinungsfreiheit</a:t>
            </a:r>
          </a:p>
          <a:p>
            <a:r>
              <a:rPr lang="de-DE" sz="2000" dirty="0"/>
              <a:t>Böhmermann-Affäre</a:t>
            </a:r>
          </a:p>
          <a:p>
            <a:pPr marL="0" indent="0">
              <a:buNone/>
            </a:pPr>
            <a:r>
              <a:rPr lang="de-DE" sz="2000" dirty="0">
                <a:solidFill>
                  <a:prstClr val="black"/>
                </a:solidFill>
                <a:latin typeface="Gadugi" panose="020B0502040204020203" pitchFamily="34" charset="0"/>
                <a:ea typeface="Gadugi" panose="020B0502040204020203" pitchFamily="34" charset="0"/>
                <a:cs typeface="Calibri Light" panose="020F0302020204030204" pitchFamily="34" charset="0"/>
              </a:rPr>
              <a:t>→</a:t>
            </a:r>
            <a:r>
              <a:rPr lang="de-DE" sz="2000" dirty="0"/>
              <a:t> Reaktionen auf den Skandal</a:t>
            </a:r>
            <a:br>
              <a:rPr lang="de-DE" sz="2000" dirty="0"/>
            </a:br>
            <a:r>
              <a:rPr lang="de-DE" sz="2000" dirty="0">
                <a:solidFill>
                  <a:prstClr val="black"/>
                </a:solidFill>
                <a:latin typeface="Gadugi" panose="020B0502040204020203" pitchFamily="34" charset="0"/>
                <a:ea typeface="Gadugi" panose="020B0502040204020203" pitchFamily="34" charset="0"/>
                <a:cs typeface="Calibri Light" panose="020F0302020204030204" pitchFamily="34" charset="0"/>
              </a:rPr>
              <a:t>→</a:t>
            </a:r>
            <a:r>
              <a:rPr lang="de-DE" sz="2000" dirty="0"/>
              <a:t> Umfrage </a:t>
            </a:r>
            <a:br>
              <a:rPr lang="de-DE" sz="2000" dirty="0"/>
            </a:br>
            <a:r>
              <a:rPr lang="de-DE" sz="2000" dirty="0">
                <a:solidFill>
                  <a:prstClr val="black"/>
                </a:solidFill>
                <a:latin typeface="Gadugi" panose="020B0502040204020203" pitchFamily="34" charset="0"/>
                <a:ea typeface="Gadugi" panose="020B0502040204020203" pitchFamily="34" charset="0"/>
                <a:cs typeface="Calibri Light" panose="020F0302020204030204" pitchFamily="34" charset="0"/>
              </a:rPr>
              <a:t>→ Pro / Contra </a:t>
            </a:r>
            <a:br>
              <a:rPr lang="de-DE" sz="2000" dirty="0">
                <a:solidFill>
                  <a:prstClr val="black"/>
                </a:solidFill>
                <a:latin typeface="Gadugi" panose="020B0502040204020203" pitchFamily="34" charset="0"/>
                <a:ea typeface="Gadugi" panose="020B0502040204020203" pitchFamily="34" charset="0"/>
                <a:cs typeface="Calibri Light" panose="020F0302020204030204" pitchFamily="34" charset="0"/>
              </a:rPr>
            </a:br>
            <a:r>
              <a:rPr lang="de-DE" sz="2000" dirty="0">
                <a:solidFill>
                  <a:prstClr val="black"/>
                </a:solidFill>
                <a:latin typeface="Gadugi" panose="020B0502040204020203" pitchFamily="34" charset="0"/>
                <a:ea typeface="Gadugi" panose="020B0502040204020203" pitchFamily="34" charset="0"/>
                <a:cs typeface="Calibri Light" panose="020F0302020204030204" pitchFamily="34" charset="0"/>
              </a:rPr>
              <a:t>→ 1. Urteil / Gerichtsprozess </a:t>
            </a:r>
            <a:br>
              <a:rPr lang="de-DE" sz="2000" dirty="0">
                <a:solidFill>
                  <a:prstClr val="black"/>
                </a:solidFill>
                <a:latin typeface="Gadugi" panose="020B0502040204020203" pitchFamily="34" charset="0"/>
                <a:ea typeface="Gadugi" panose="020B0502040204020203" pitchFamily="34" charset="0"/>
                <a:cs typeface="Calibri Light" panose="020F0302020204030204" pitchFamily="34" charset="0"/>
              </a:rPr>
            </a:br>
            <a:r>
              <a:rPr lang="de-DE" sz="2000" dirty="0">
                <a:solidFill>
                  <a:prstClr val="black"/>
                </a:solidFill>
                <a:latin typeface="Gadugi" panose="020B0502040204020203" pitchFamily="34" charset="0"/>
                <a:ea typeface="Gadugi" panose="020B0502040204020203" pitchFamily="34" charset="0"/>
                <a:cs typeface="Calibri Light" panose="020F0302020204030204" pitchFamily="34" charset="0"/>
              </a:rPr>
              <a:t>→ 2. Urteil / Gerichtsprozess</a:t>
            </a:r>
          </a:p>
          <a:p>
            <a:r>
              <a:rPr lang="de-DE" sz="2000" dirty="0">
                <a:solidFill>
                  <a:prstClr val="black"/>
                </a:solidFill>
                <a:latin typeface="Gadugi" panose="020B0502040204020203" pitchFamily="34" charset="0"/>
                <a:ea typeface="Gadugi" panose="020B0502040204020203" pitchFamily="34" charset="0"/>
                <a:cs typeface="Calibri Light" panose="020F0302020204030204" pitchFamily="34" charset="0"/>
              </a:rPr>
              <a:t>Allgemeine gesetzliche Richtlinien zur Meinungsfreiheit</a:t>
            </a:r>
          </a:p>
          <a:p>
            <a:r>
              <a:rPr lang="de-DE" sz="2000" dirty="0">
                <a:solidFill>
                  <a:prstClr val="black"/>
                </a:solidFill>
                <a:latin typeface="Gadugi" panose="020B0502040204020203" pitchFamily="34" charset="0"/>
                <a:ea typeface="Gadugi" panose="020B0502040204020203" pitchFamily="34" charset="0"/>
                <a:cs typeface="Calibri Light" panose="020F0302020204030204" pitchFamily="34" charset="0"/>
              </a:rPr>
              <a:t>Mein Fazit</a:t>
            </a:r>
          </a:p>
          <a:p>
            <a:endParaRPr lang="de-DE" sz="2000" dirty="0">
              <a:solidFill>
                <a:prstClr val="black"/>
              </a:solidFill>
              <a:latin typeface="Gadugi" panose="020B0502040204020203" pitchFamily="34" charset="0"/>
              <a:ea typeface="Gadugi" panose="020B0502040204020203" pitchFamily="34" charset="0"/>
              <a:cs typeface="Calibri Light" panose="020F0302020204030204" pitchFamily="34" charset="0"/>
            </a:endParaRPr>
          </a:p>
          <a:p>
            <a:pPr marL="0" indent="0">
              <a:buNone/>
            </a:pPr>
            <a:endParaRPr lang="de-DE" sz="2000" dirty="0"/>
          </a:p>
          <a:p>
            <a:endParaRPr lang="de-DE" sz="2000" dirty="0"/>
          </a:p>
        </p:txBody>
      </p:sp>
      <p:pic>
        <p:nvPicPr>
          <p:cNvPr id="8" name="Audio 7">
            <a:hlinkClick r:id="" action="ppaction://media"/>
            <a:extLst>
              <a:ext uri="{FF2B5EF4-FFF2-40B4-BE49-F238E27FC236}">
                <a16:creationId xmlns:a16="http://schemas.microsoft.com/office/drawing/2014/main" id="{8953BDD4-CAFA-4431-92CD-FD0C601376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630575627"/>
      </p:ext>
    </p:extLst>
  </p:cSld>
  <p:clrMapOvr>
    <a:masterClrMapping/>
  </p:clrMapOvr>
  <mc:AlternateContent xmlns:mc="http://schemas.openxmlformats.org/markup-compatibility/2006" xmlns:p14="http://schemas.microsoft.com/office/powerpoint/2010/main">
    <mc:Choice Requires="p14">
      <p:transition spd="slow" p14:dur="2000" advTm="48213"/>
    </mc:Choice>
    <mc:Fallback xmlns="">
      <p:transition spd="slow" advTm="48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66A22C-A00F-4309-A5BB-49BEBDFDD7DE}"/>
              </a:ext>
            </a:extLst>
          </p:cNvPr>
          <p:cNvSpPr>
            <a:spLocks noGrp="1"/>
          </p:cNvSpPr>
          <p:nvPr>
            <p:ph type="title"/>
          </p:nvPr>
        </p:nvSpPr>
        <p:spPr/>
        <p:txBody>
          <a:bodyPr/>
          <a:lstStyle/>
          <a:p>
            <a:r>
              <a:rPr lang="de-DE" dirty="0">
                <a:solidFill>
                  <a:srgbClr val="6C5DC3"/>
                </a:solidFill>
                <a:ea typeface="Amiri" panose="00000500000000000000" pitchFamily="2" charset="-78"/>
                <a:cs typeface="Amiri" panose="00000500000000000000" pitchFamily="2" charset="-78"/>
              </a:rPr>
              <a:t>Vorstellung des Themas</a:t>
            </a:r>
          </a:p>
        </p:txBody>
      </p:sp>
      <p:sp>
        <p:nvSpPr>
          <p:cNvPr id="3" name="Inhaltsplatzhalter 2">
            <a:extLst>
              <a:ext uri="{FF2B5EF4-FFF2-40B4-BE49-F238E27FC236}">
                <a16:creationId xmlns:a16="http://schemas.microsoft.com/office/drawing/2014/main" id="{330CDD7C-AB53-4288-99F7-C7DDF30716BD}"/>
              </a:ext>
            </a:extLst>
          </p:cNvPr>
          <p:cNvSpPr>
            <a:spLocks noGrp="1"/>
          </p:cNvSpPr>
          <p:nvPr>
            <p:ph idx="1"/>
          </p:nvPr>
        </p:nvSpPr>
        <p:spPr/>
        <p:txBody>
          <a:bodyPr>
            <a:normAutofit/>
          </a:bodyPr>
          <a:lstStyle/>
          <a:p>
            <a:r>
              <a:rPr lang="de-DE" sz="2000" dirty="0"/>
              <a:t>Meinungsfreiheit ist ein Menschenrecht</a:t>
            </a:r>
          </a:p>
          <a:p>
            <a:r>
              <a:rPr lang="de-DE" sz="2000" dirty="0"/>
              <a:t>Im deutschen Grundgesetz Artikel 5 : „Jeder hat das Recht, seine Meinung in Wort, Schrift und Bild frei zu äußern und zu verbreiten (…)“</a:t>
            </a:r>
          </a:p>
          <a:p>
            <a:r>
              <a:rPr lang="de-DE" sz="2000" dirty="0"/>
              <a:t> Aber: manchmal Kollision mit anderen Rechten und Vorschriften</a:t>
            </a:r>
          </a:p>
          <a:p>
            <a:r>
              <a:rPr lang="de-DE" sz="2000" dirty="0"/>
              <a:t> Frage - Was wird noch von der freien Meinungsäußerung gedeckt, und was ist beispielsweise eine Beleidigung?  </a:t>
            </a:r>
          </a:p>
          <a:p>
            <a:pPr marL="0" indent="0">
              <a:buNone/>
            </a:pPr>
            <a:r>
              <a:rPr lang="de-DE" sz="2000" dirty="0">
                <a:solidFill>
                  <a:prstClr val="black"/>
                </a:solidFill>
                <a:latin typeface="Gadugi" panose="020B0502040204020203" pitchFamily="34" charset="0"/>
                <a:ea typeface="Gadugi" panose="020B0502040204020203" pitchFamily="34" charset="0"/>
                <a:cs typeface="Calibri Light" panose="020F0302020204030204" pitchFamily="34" charset="0"/>
              </a:rPr>
              <a:t>→ </a:t>
            </a:r>
            <a:r>
              <a:rPr lang="de-DE" sz="2000" dirty="0"/>
              <a:t>Versuch einer Antwort am Beispiel der Böhmermann-Affäre  </a:t>
            </a:r>
          </a:p>
          <a:p>
            <a:pPr marL="0" indent="0">
              <a:buNone/>
            </a:pPr>
            <a:endParaRPr lang="de-DE" sz="2000" dirty="0"/>
          </a:p>
          <a:p>
            <a:endParaRPr lang="de-DE" sz="2000" dirty="0"/>
          </a:p>
        </p:txBody>
      </p:sp>
      <p:pic>
        <p:nvPicPr>
          <p:cNvPr id="4" name="Audio 3">
            <a:hlinkClick r:id="" action="ppaction://media"/>
            <a:extLst>
              <a:ext uri="{FF2B5EF4-FFF2-40B4-BE49-F238E27FC236}">
                <a16:creationId xmlns:a16="http://schemas.microsoft.com/office/drawing/2014/main" id="{65874830-DDC1-46C5-A09B-A4F8851D1A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87909242"/>
      </p:ext>
    </p:extLst>
  </p:cSld>
  <p:clrMapOvr>
    <a:masterClrMapping/>
  </p:clrMapOvr>
  <mc:AlternateContent xmlns:mc="http://schemas.openxmlformats.org/markup-compatibility/2006" xmlns:p14="http://schemas.microsoft.com/office/powerpoint/2010/main">
    <mc:Choice Requires="p14">
      <p:transition spd="slow" p14:dur="2000" advTm="50350"/>
    </mc:Choice>
    <mc:Fallback xmlns="">
      <p:transition spd="slow" advTm="50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BD4B61-6199-4D67-8E40-DC5E00380BC3}"/>
              </a:ext>
            </a:extLst>
          </p:cNvPr>
          <p:cNvSpPr>
            <a:spLocks noGrp="1"/>
          </p:cNvSpPr>
          <p:nvPr>
            <p:ph type="title"/>
          </p:nvPr>
        </p:nvSpPr>
        <p:spPr/>
        <p:txBody>
          <a:bodyPr/>
          <a:lstStyle/>
          <a:p>
            <a:r>
              <a:rPr lang="de-DE" dirty="0">
                <a:solidFill>
                  <a:srgbClr val="6C5DC3"/>
                </a:solidFill>
                <a:ea typeface="Amiri" panose="00000500000000000000" pitchFamily="2" charset="-78"/>
                <a:cs typeface="Amiri" panose="00000500000000000000" pitchFamily="2" charset="-78"/>
              </a:rPr>
              <a:t>Zur Geschichte der Meinungsfreiheit</a:t>
            </a:r>
          </a:p>
        </p:txBody>
      </p:sp>
      <p:sp>
        <p:nvSpPr>
          <p:cNvPr id="3" name="Inhaltsplatzhalter 2">
            <a:extLst>
              <a:ext uri="{FF2B5EF4-FFF2-40B4-BE49-F238E27FC236}">
                <a16:creationId xmlns:a16="http://schemas.microsoft.com/office/drawing/2014/main" id="{F61A919F-42CC-40F4-822B-64F1391BF5D1}"/>
              </a:ext>
            </a:extLst>
          </p:cNvPr>
          <p:cNvSpPr>
            <a:spLocks noGrp="1"/>
          </p:cNvSpPr>
          <p:nvPr>
            <p:ph idx="1"/>
          </p:nvPr>
        </p:nvSpPr>
        <p:spPr/>
        <p:txBody>
          <a:bodyPr>
            <a:normAutofit/>
          </a:bodyPr>
          <a:lstStyle/>
          <a:p>
            <a:r>
              <a:rPr lang="de-DE" sz="2000" dirty="0"/>
              <a:t>Meinungsfreiheit gehört  zu den ältesten Menschenrechten. </a:t>
            </a:r>
          </a:p>
          <a:p>
            <a:r>
              <a:rPr lang="de-DE" sz="2000" dirty="0"/>
              <a:t>Sie war bereits in der „Erklärung der Menschen- und Bürgerrechte“  von 1789, die Aufgrund der Französischen Revolution verkündet wurde.</a:t>
            </a:r>
            <a:br>
              <a:rPr lang="de-DE" sz="2000" dirty="0"/>
            </a:br>
            <a:endParaRPr lang="de-DE" sz="2000" dirty="0"/>
          </a:p>
          <a:p>
            <a:r>
              <a:rPr lang="de-DE" sz="2000" dirty="0"/>
              <a:t>In Deutschland Missachtung der Meinungsfreiheit während des Nationalsozialismus</a:t>
            </a:r>
            <a:br>
              <a:rPr lang="de-DE" sz="2000" dirty="0"/>
            </a:br>
            <a:endParaRPr lang="de-DE" sz="2000" dirty="0"/>
          </a:p>
          <a:p>
            <a:r>
              <a:rPr lang="de-DE" sz="2000" dirty="0"/>
              <a:t>1948: Allgemeine Erklärung der Menschenrechte mit der Meinungsfreiheit</a:t>
            </a:r>
            <a:br>
              <a:rPr lang="de-DE" sz="2000" dirty="0"/>
            </a:br>
            <a:endParaRPr lang="de-DE" sz="2000" dirty="0"/>
          </a:p>
          <a:p>
            <a:r>
              <a:rPr lang="de-DE" sz="2000" dirty="0"/>
              <a:t>1949: Meinungsfreiheit im deutschen Grundgesetz</a:t>
            </a:r>
            <a:br>
              <a:rPr lang="de-DE" sz="2000" dirty="0"/>
            </a:br>
            <a:endParaRPr lang="de-DE" sz="2000" dirty="0"/>
          </a:p>
          <a:p>
            <a:r>
              <a:rPr lang="de-DE" sz="2000" dirty="0"/>
              <a:t>1958: Hervorhebung der Bedeutung der Meinungsfreiheit in einem Gerichtsurteil von 1958 </a:t>
            </a:r>
            <a:br>
              <a:rPr lang="de-DE" sz="2000" dirty="0"/>
            </a:br>
            <a:r>
              <a:rPr lang="de-DE" sz="2000" dirty="0">
                <a:solidFill>
                  <a:prstClr val="black"/>
                </a:solidFill>
                <a:latin typeface="Gadugi" panose="020B0502040204020203" pitchFamily="34" charset="0"/>
                <a:ea typeface="Gadugi" panose="020B0502040204020203" pitchFamily="34" charset="0"/>
                <a:cs typeface="Calibri Light" panose="020F0302020204030204" pitchFamily="34" charset="0"/>
              </a:rPr>
              <a:t>→  </a:t>
            </a:r>
            <a:r>
              <a:rPr lang="de-DE" sz="2000" dirty="0">
                <a:solidFill>
                  <a:prstClr val="black"/>
                </a:solidFill>
                <a:ea typeface="Gadugi" panose="020B0502040204020203" pitchFamily="34" charset="0"/>
                <a:cs typeface="Calibri Light" panose="020F0302020204030204" pitchFamily="34" charset="0"/>
              </a:rPr>
              <a:t>die Bedeutung der Meinungsfreiheit ist die „Grundlage jeder Freiheit überhaupt</a:t>
            </a:r>
            <a:r>
              <a:rPr lang="de-DE" sz="2000" dirty="0">
                <a:solidFill>
                  <a:prstClr val="black"/>
                </a:solidFill>
                <a:latin typeface="Gadugi" panose="020B0502040204020203" pitchFamily="34" charset="0"/>
                <a:ea typeface="Gadugi" panose="020B0502040204020203" pitchFamily="34" charset="0"/>
                <a:cs typeface="Calibri Light" panose="020F0302020204030204" pitchFamily="34" charset="0"/>
              </a:rPr>
              <a:t>“</a:t>
            </a:r>
            <a:endParaRPr lang="de-DE" sz="2000" dirty="0"/>
          </a:p>
        </p:txBody>
      </p:sp>
      <p:pic>
        <p:nvPicPr>
          <p:cNvPr id="7" name="Audio 6">
            <a:hlinkClick r:id="" action="ppaction://media"/>
            <a:extLst>
              <a:ext uri="{FF2B5EF4-FFF2-40B4-BE49-F238E27FC236}">
                <a16:creationId xmlns:a16="http://schemas.microsoft.com/office/drawing/2014/main" id="{CB956C97-A115-4BDA-A946-B36563BA92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82345671"/>
      </p:ext>
    </p:extLst>
  </p:cSld>
  <p:clrMapOvr>
    <a:masterClrMapping/>
  </p:clrMapOvr>
  <mc:AlternateContent xmlns:mc="http://schemas.openxmlformats.org/markup-compatibility/2006" xmlns:p14="http://schemas.microsoft.com/office/powerpoint/2010/main">
    <mc:Choice Requires="p14">
      <p:transition spd="slow" p14:dur="2000" advTm="57333"/>
    </mc:Choice>
    <mc:Fallback xmlns="">
      <p:transition spd="slow" advTm="57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3A41DA-815C-4303-BC6F-034720BB65C8}"/>
              </a:ext>
            </a:extLst>
          </p:cNvPr>
          <p:cNvSpPr>
            <a:spLocks noGrp="1"/>
          </p:cNvSpPr>
          <p:nvPr>
            <p:ph type="title"/>
          </p:nvPr>
        </p:nvSpPr>
        <p:spPr/>
        <p:txBody>
          <a:bodyPr/>
          <a:lstStyle/>
          <a:p>
            <a:r>
              <a:rPr lang="de-DE" dirty="0">
                <a:solidFill>
                  <a:srgbClr val="6C5DC3"/>
                </a:solidFill>
                <a:cs typeface="Amiri" panose="00000500000000000000" pitchFamily="2" charset="-78"/>
              </a:rPr>
              <a:t>Böhmermann-Affäre</a:t>
            </a:r>
          </a:p>
        </p:txBody>
      </p:sp>
      <p:sp>
        <p:nvSpPr>
          <p:cNvPr id="3" name="Inhaltsplatzhalter 2">
            <a:extLst>
              <a:ext uri="{FF2B5EF4-FFF2-40B4-BE49-F238E27FC236}">
                <a16:creationId xmlns:a16="http://schemas.microsoft.com/office/drawing/2014/main" id="{D73C5090-4F03-4F47-B258-D49FC9271002}"/>
              </a:ext>
            </a:extLst>
          </p:cNvPr>
          <p:cNvSpPr>
            <a:spLocks noGrp="1"/>
          </p:cNvSpPr>
          <p:nvPr>
            <p:ph idx="1"/>
          </p:nvPr>
        </p:nvSpPr>
        <p:spPr/>
        <p:txBody>
          <a:bodyPr>
            <a:normAutofit/>
          </a:bodyPr>
          <a:lstStyle/>
          <a:p>
            <a:pPr marL="0" indent="0">
              <a:buNone/>
            </a:pPr>
            <a:r>
              <a:rPr lang="de-DE" sz="2000" dirty="0"/>
              <a:t>Böhmermann-Affäre: </a:t>
            </a:r>
            <a:r>
              <a:rPr lang="de-DE" sz="2000" dirty="0">
                <a:effectLst/>
                <a:latin typeface="Calibri" panose="020F0502020204030204" pitchFamily="34" charset="0"/>
                <a:ea typeface="Calibri" panose="020F0502020204030204" pitchFamily="34" charset="0"/>
                <a:cs typeface="Arial" panose="020B0604020202020204" pitchFamily="34" charset="0"/>
              </a:rPr>
              <a:t>Schmähkritik des deutschen Satirikers Jan Böhmermann führte zu politischen Konflikten zwischen Deutschland und der Türkei.</a:t>
            </a:r>
          </a:p>
          <a:p>
            <a:r>
              <a:rPr lang="de-DE" sz="2000" dirty="0">
                <a:latin typeface="Calibri" panose="020F0502020204030204" pitchFamily="34" charset="0"/>
                <a:cs typeface="Arial" panose="020B0604020202020204" pitchFamily="34" charset="0"/>
              </a:rPr>
              <a:t> Beginn: Satirebeitrag der Fernsehsendung extra 3 mit dem Lied: „</a:t>
            </a:r>
            <a:r>
              <a:rPr lang="de-DE" sz="2000" dirty="0" err="1">
                <a:latin typeface="Calibri" panose="020F0502020204030204" pitchFamily="34" charset="0"/>
                <a:cs typeface="Arial" panose="020B0604020202020204" pitchFamily="34" charset="0"/>
              </a:rPr>
              <a:t>erdowie</a:t>
            </a:r>
            <a:r>
              <a:rPr lang="de-DE" sz="2000" dirty="0">
                <a:latin typeface="Calibri" panose="020F0502020204030204" pitchFamily="34" charset="0"/>
                <a:cs typeface="Arial" panose="020B0604020202020204" pitchFamily="34" charset="0"/>
              </a:rPr>
              <a:t>, </a:t>
            </a:r>
            <a:r>
              <a:rPr lang="de-DE" sz="2000" dirty="0" err="1">
                <a:latin typeface="Calibri" panose="020F0502020204030204" pitchFamily="34" charset="0"/>
                <a:cs typeface="Arial" panose="020B0604020202020204" pitchFamily="34" charset="0"/>
              </a:rPr>
              <a:t>erdowo</a:t>
            </a:r>
            <a:r>
              <a:rPr lang="de-DE" sz="2000" dirty="0">
                <a:latin typeface="Calibri" panose="020F0502020204030204" pitchFamily="34" charset="0"/>
                <a:cs typeface="Arial" panose="020B0604020202020204" pitchFamily="34" charset="0"/>
              </a:rPr>
              <a:t>, </a:t>
            </a:r>
            <a:r>
              <a:rPr lang="de-DE" sz="2000" dirty="0" err="1">
                <a:latin typeface="Calibri" panose="020F0502020204030204" pitchFamily="34" charset="0"/>
                <a:cs typeface="Arial" panose="020B0604020202020204" pitchFamily="34" charset="0"/>
              </a:rPr>
              <a:t>erdogan</a:t>
            </a:r>
            <a:r>
              <a:rPr lang="de-DE" sz="2000" dirty="0">
                <a:latin typeface="Calibri" panose="020F0502020204030204" pitchFamily="34" charset="0"/>
                <a:cs typeface="Arial" panose="020B0604020202020204" pitchFamily="34" charset="0"/>
              </a:rPr>
              <a:t>“ </a:t>
            </a:r>
            <a:br>
              <a:rPr lang="de-DE" sz="2000" dirty="0">
                <a:latin typeface="Calibri" panose="020F0502020204030204" pitchFamily="34" charset="0"/>
                <a:cs typeface="Arial" panose="020B0604020202020204" pitchFamily="34" charset="0"/>
              </a:rPr>
            </a:br>
            <a:r>
              <a:rPr lang="de-DE" sz="2000" dirty="0">
                <a:solidFill>
                  <a:prstClr val="black"/>
                </a:solidFill>
                <a:ea typeface="Gadugi" panose="020B0502040204020203" pitchFamily="34" charset="0"/>
                <a:cs typeface="Calibri Light" panose="020F0302020204030204" pitchFamily="34" charset="0"/>
              </a:rPr>
              <a:t>Folge </a:t>
            </a:r>
            <a:r>
              <a:rPr lang="de-DE" sz="2000" dirty="0">
                <a:solidFill>
                  <a:prstClr val="black"/>
                </a:solidFill>
                <a:latin typeface="Gadugi" panose="020B0502040204020203" pitchFamily="34" charset="0"/>
                <a:ea typeface="Gadugi" panose="020B0502040204020203" pitchFamily="34" charset="0"/>
                <a:cs typeface="Calibri Light" panose="020F0302020204030204" pitchFamily="34" charset="0"/>
              </a:rPr>
              <a:t>→ </a:t>
            </a:r>
            <a:r>
              <a:rPr lang="de-DE" sz="2000" dirty="0">
                <a:solidFill>
                  <a:prstClr val="black"/>
                </a:solidFill>
                <a:ea typeface="Gadugi" panose="020B0502040204020203" pitchFamily="34" charset="0"/>
                <a:cs typeface="Calibri Light" panose="020F0302020204030204" pitchFamily="34" charset="0"/>
              </a:rPr>
              <a:t>Empörung der Türkischen Regierung</a:t>
            </a:r>
          </a:p>
          <a:p>
            <a:r>
              <a:rPr lang="de-DE" sz="2000" dirty="0">
                <a:solidFill>
                  <a:prstClr val="black"/>
                </a:solidFill>
                <a:ea typeface="Gadugi" panose="020B0502040204020203" pitchFamily="34" charset="0"/>
                <a:cs typeface="Calibri Light" panose="020F0302020204030204" pitchFamily="34" charset="0"/>
              </a:rPr>
              <a:t>Reaktion von Böhmermann : „Schmähkritik“</a:t>
            </a:r>
            <a:br>
              <a:rPr lang="de-DE" sz="2000" dirty="0">
                <a:solidFill>
                  <a:prstClr val="black"/>
                </a:solidFill>
                <a:ea typeface="Gadugi" panose="020B0502040204020203" pitchFamily="34" charset="0"/>
                <a:cs typeface="Calibri Light" panose="020F0302020204030204" pitchFamily="34" charset="0"/>
              </a:rPr>
            </a:br>
            <a:r>
              <a:rPr lang="de-DE" sz="2000" dirty="0">
                <a:solidFill>
                  <a:prstClr val="black"/>
                </a:solidFill>
                <a:ea typeface="Gadugi" panose="020B0502040204020203" pitchFamily="34" charset="0"/>
                <a:cs typeface="Calibri Light" panose="020F0302020204030204" pitchFamily="34" charset="0"/>
              </a:rPr>
              <a:t>Folge </a:t>
            </a:r>
            <a:r>
              <a:rPr lang="de-DE" sz="2000" dirty="0">
                <a:solidFill>
                  <a:prstClr val="black"/>
                </a:solidFill>
                <a:latin typeface="Gadugi" panose="020B0502040204020203" pitchFamily="34" charset="0"/>
                <a:ea typeface="Gadugi" panose="020B0502040204020203" pitchFamily="34" charset="0"/>
                <a:cs typeface="Calibri Light" panose="020F0302020204030204" pitchFamily="34" charset="0"/>
              </a:rPr>
              <a:t>→  </a:t>
            </a:r>
            <a:r>
              <a:rPr lang="de-DE" sz="2000" dirty="0">
                <a:solidFill>
                  <a:prstClr val="black"/>
                </a:solidFill>
                <a:ea typeface="Gadugi" panose="020B0502040204020203" pitchFamily="34" charset="0"/>
                <a:cs typeface="Calibri Light" panose="020F0302020204030204" pitchFamily="34" charset="0"/>
              </a:rPr>
              <a:t>Anklage  Böhmermanns von der Türkischen Regierung </a:t>
            </a:r>
          </a:p>
          <a:p>
            <a:pPr marL="0" indent="0">
              <a:buNone/>
            </a:pPr>
            <a:r>
              <a:rPr lang="de-DE" sz="2000" dirty="0">
                <a:solidFill>
                  <a:prstClr val="black"/>
                </a:solidFill>
                <a:ea typeface="Gadugi" panose="020B0502040204020203" pitchFamily="34" charset="0"/>
                <a:cs typeface="Calibri Light" panose="020F0302020204030204" pitchFamily="34" charset="0"/>
              </a:rPr>
              <a:t>Unter anderem sagte Jan Böhmermann in dem Vorgetragenem Gedicht: „Er ist der Mann der  Mädchen schlägt und dabei Gummimasken trägt außerdem mag er Ziegen ficken und Minderheiten unterdrücken (…). „Kurten treten Christen hauen und dabei Kinderpornos schauen (…). „ Erdogan ist voll und ganz ein Präsident mit kleinem Schwanz (…). „ Von Ankara bis nach Istanbul weiß jeder dieser Mann ist schwul, pervers, verlaust und </a:t>
            </a:r>
            <a:r>
              <a:rPr lang="de-DE" sz="2000" dirty="0" err="1">
                <a:solidFill>
                  <a:prstClr val="black"/>
                </a:solidFill>
                <a:ea typeface="Gadugi" panose="020B0502040204020203" pitchFamily="34" charset="0"/>
                <a:cs typeface="Calibri Light" panose="020F0302020204030204" pitchFamily="34" charset="0"/>
              </a:rPr>
              <a:t>zoophil</a:t>
            </a:r>
            <a:r>
              <a:rPr lang="de-DE" sz="2000" dirty="0">
                <a:solidFill>
                  <a:prstClr val="black"/>
                </a:solidFill>
                <a:ea typeface="Gadugi" panose="020B0502040204020203" pitchFamily="34" charset="0"/>
                <a:cs typeface="Calibri Light" panose="020F0302020204030204" pitchFamily="34" charset="0"/>
              </a:rPr>
              <a:t> (…).</a:t>
            </a:r>
          </a:p>
          <a:p>
            <a:pPr marL="0" indent="0">
              <a:buNone/>
            </a:pPr>
            <a:br>
              <a:rPr lang="de-DE" sz="2000" dirty="0">
                <a:cs typeface="Arial" panose="020B0604020202020204" pitchFamily="34" charset="0"/>
              </a:rPr>
            </a:br>
            <a:endParaRPr lang="de-DE" sz="2000" dirty="0"/>
          </a:p>
        </p:txBody>
      </p:sp>
      <p:pic>
        <p:nvPicPr>
          <p:cNvPr id="12" name="Audio 11">
            <a:hlinkClick r:id="" action="ppaction://media"/>
            <a:extLst>
              <a:ext uri="{FF2B5EF4-FFF2-40B4-BE49-F238E27FC236}">
                <a16:creationId xmlns:a16="http://schemas.microsoft.com/office/drawing/2014/main" id="{9D7CD299-16CE-4819-B952-7D62A818E1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70524794"/>
      </p:ext>
    </p:extLst>
  </p:cSld>
  <p:clrMapOvr>
    <a:masterClrMapping/>
  </p:clrMapOvr>
  <mc:AlternateContent xmlns:mc="http://schemas.openxmlformats.org/markup-compatibility/2006" xmlns:p14="http://schemas.microsoft.com/office/powerpoint/2010/main">
    <mc:Choice Requires="p14">
      <p:transition spd="slow" p14:dur="2000" advTm="97014"/>
    </mc:Choice>
    <mc:Fallback xmlns="">
      <p:transition spd="slow" advTm="97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F683DD-773A-4C67-9B17-D58B40713A78}"/>
              </a:ext>
            </a:extLst>
          </p:cNvPr>
          <p:cNvSpPr>
            <a:spLocks noGrp="1"/>
          </p:cNvSpPr>
          <p:nvPr>
            <p:ph type="title"/>
          </p:nvPr>
        </p:nvSpPr>
        <p:spPr>
          <a:xfrm>
            <a:off x="838200" y="137477"/>
            <a:ext cx="10515600" cy="1325563"/>
          </a:xfrm>
        </p:spPr>
        <p:txBody>
          <a:bodyPr/>
          <a:lstStyle/>
          <a:p>
            <a:r>
              <a:rPr lang="de-DE" dirty="0">
                <a:solidFill>
                  <a:srgbClr val="6C5DC3"/>
                </a:solidFill>
              </a:rPr>
              <a:t>Reaktionen auf dem Skandal</a:t>
            </a:r>
          </a:p>
        </p:txBody>
      </p:sp>
      <p:graphicFrame>
        <p:nvGraphicFramePr>
          <p:cNvPr id="7" name="Tabelle 7">
            <a:extLst>
              <a:ext uri="{FF2B5EF4-FFF2-40B4-BE49-F238E27FC236}">
                <a16:creationId xmlns:a16="http://schemas.microsoft.com/office/drawing/2014/main" id="{685CC460-6408-4921-8AB0-054F7E904FC3}"/>
              </a:ext>
            </a:extLst>
          </p:cNvPr>
          <p:cNvGraphicFramePr>
            <a:graphicFrameLocks noGrp="1"/>
          </p:cNvGraphicFramePr>
          <p:nvPr>
            <p:ph idx="1"/>
            <p:extLst>
              <p:ext uri="{D42A27DB-BD31-4B8C-83A1-F6EECF244321}">
                <p14:modId xmlns:p14="http://schemas.microsoft.com/office/powerpoint/2010/main" val="2781886984"/>
              </p:ext>
            </p:extLst>
          </p:nvPr>
        </p:nvGraphicFramePr>
        <p:xfrm>
          <a:off x="838200" y="1463040"/>
          <a:ext cx="10508673" cy="5334000"/>
        </p:xfrm>
        <a:graphic>
          <a:graphicData uri="http://schemas.openxmlformats.org/drawingml/2006/table">
            <a:tbl>
              <a:tblPr firstRow="1" bandRow="1">
                <a:tableStyleId>{5940675A-B579-460E-94D1-54222C63F5DA}</a:tableStyleId>
              </a:tblPr>
              <a:tblGrid>
                <a:gridCol w="2262057">
                  <a:extLst>
                    <a:ext uri="{9D8B030D-6E8A-4147-A177-3AD203B41FA5}">
                      <a16:colId xmlns:a16="http://schemas.microsoft.com/office/drawing/2014/main" val="1175891262"/>
                    </a:ext>
                  </a:extLst>
                </a:gridCol>
                <a:gridCol w="8246616">
                  <a:extLst>
                    <a:ext uri="{9D8B030D-6E8A-4147-A177-3AD203B41FA5}">
                      <a16:colId xmlns:a16="http://schemas.microsoft.com/office/drawing/2014/main" val="1991049903"/>
                    </a:ext>
                  </a:extLst>
                </a:gridCol>
              </a:tblGrid>
              <a:tr h="523240">
                <a:tc>
                  <a:txBody>
                    <a:bodyPr/>
                    <a:lstStyle/>
                    <a:p>
                      <a:r>
                        <a:rPr lang="de-DE" sz="2000" dirty="0"/>
                        <a:t>Böhmermann</a:t>
                      </a:r>
                    </a:p>
                  </a:txBody>
                  <a:tcPr/>
                </a:tc>
                <a:tc>
                  <a:txBody>
                    <a:bodyPr/>
                    <a:lstStyle/>
                    <a:p>
                      <a:r>
                        <a:rPr lang="de-DE" sz="2000" dirty="0"/>
                        <a:t>„Berücksichtigung meines künstlerischen Ansatzes und meiner Position, auch wenn man darüber streiten kann“</a:t>
                      </a:r>
                    </a:p>
                    <a:p>
                      <a:r>
                        <a:rPr lang="de-DE" sz="2000" dirty="0"/>
                        <a:t>Wenn ein Witz eine Staatskrise auslöst, ist es nicht das Problem des Witzes sondern des Staates“</a:t>
                      </a:r>
                    </a:p>
                  </a:txBody>
                  <a:tcPr/>
                </a:tc>
                <a:extLst>
                  <a:ext uri="{0D108BD9-81ED-4DB2-BD59-A6C34878D82A}">
                    <a16:rowId xmlns:a16="http://schemas.microsoft.com/office/drawing/2014/main" val="3507113961"/>
                  </a:ext>
                </a:extLst>
              </a:tr>
              <a:tr h="502920">
                <a:tc>
                  <a:txBody>
                    <a:bodyPr/>
                    <a:lstStyle/>
                    <a:p>
                      <a:r>
                        <a:rPr lang="de-DE" sz="2000" dirty="0"/>
                        <a:t>Angela Merkel,</a:t>
                      </a:r>
                    </a:p>
                    <a:p>
                      <a:r>
                        <a:rPr lang="de-DE" sz="2000" dirty="0"/>
                        <a:t>Deutscher Staat</a:t>
                      </a:r>
                    </a:p>
                  </a:txBody>
                  <a:tcPr/>
                </a:tc>
                <a:tc>
                  <a:txBody>
                    <a:bodyPr/>
                    <a:lstStyle/>
                    <a:p>
                      <a:r>
                        <a:rPr lang="de-DE" sz="2000" b="0" i="0" kern="1200" dirty="0">
                          <a:solidFill>
                            <a:schemeClr val="tx1"/>
                          </a:solidFill>
                          <a:effectLst/>
                          <a:latin typeface="+mn-lt"/>
                          <a:ea typeface="+mn-ea"/>
                          <a:cs typeface="+mn-cs"/>
                        </a:rPr>
                        <a:t>Angela Merkel bezeichnete das Gedicht "bewusst verletzend</a:t>
                      </a:r>
                    </a:p>
                    <a:p>
                      <a:r>
                        <a:rPr lang="de-DE" sz="2000" b="0" i="0" kern="1200" dirty="0">
                          <a:solidFill>
                            <a:schemeClr val="tx1"/>
                          </a:solidFill>
                          <a:effectLst/>
                          <a:latin typeface="+mn-lt"/>
                          <a:ea typeface="+mn-ea"/>
                          <a:cs typeface="+mn-cs"/>
                        </a:rPr>
                        <a:t>Gibt die Zustimmung einer Anklage  an Böhmermann</a:t>
                      </a:r>
                      <a:endParaRPr lang="de-DE" sz="2000" dirty="0"/>
                    </a:p>
                  </a:txBody>
                  <a:tcPr/>
                </a:tc>
                <a:extLst>
                  <a:ext uri="{0D108BD9-81ED-4DB2-BD59-A6C34878D82A}">
                    <a16:rowId xmlns:a16="http://schemas.microsoft.com/office/drawing/2014/main" val="2920302553"/>
                  </a:ext>
                </a:extLst>
              </a:tr>
              <a:tr h="502920">
                <a:tc>
                  <a:txBody>
                    <a:bodyPr/>
                    <a:lstStyle/>
                    <a:p>
                      <a:r>
                        <a:rPr lang="de-DE" sz="2000" dirty="0"/>
                        <a:t>Recep Erdogan,</a:t>
                      </a:r>
                    </a:p>
                    <a:p>
                      <a:r>
                        <a:rPr lang="de-DE" sz="2000" dirty="0"/>
                        <a:t>Türkischer Staat</a:t>
                      </a:r>
                    </a:p>
                  </a:txBody>
                  <a:tcPr/>
                </a:tc>
                <a:tc>
                  <a:txBody>
                    <a:bodyPr/>
                    <a:lstStyle/>
                    <a:p>
                      <a:r>
                        <a:rPr lang="de-DE" sz="2000" dirty="0"/>
                        <a:t>Das Gedicht sei „eine Beleidigung für das gesamte türkische Volk“ und „ein schweres Verbrechen gegen die Menschlichkeit“ Anklage wegen Beleidigung nach § 185 StGB und $194 StGB</a:t>
                      </a:r>
                    </a:p>
                  </a:txBody>
                  <a:tcPr/>
                </a:tc>
                <a:extLst>
                  <a:ext uri="{0D108BD9-81ED-4DB2-BD59-A6C34878D82A}">
                    <a16:rowId xmlns:a16="http://schemas.microsoft.com/office/drawing/2014/main" val="1682633339"/>
                  </a:ext>
                </a:extLst>
              </a:tr>
              <a:tr h="370840">
                <a:tc>
                  <a:txBody>
                    <a:bodyPr/>
                    <a:lstStyle/>
                    <a:p>
                      <a:r>
                        <a:rPr lang="de-DE" sz="2000" dirty="0"/>
                        <a:t>ZDF</a:t>
                      </a:r>
                    </a:p>
                  </a:txBody>
                  <a:tcPr/>
                </a:tc>
                <a:tc>
                  <a:txBody>
                    <a:bodyPr/>
                    <a:lstStyle/>
                    <a:p>
                      <a:r>
                        <a:rPr lang="de-DE" sz="2000" dirty="0"/>
                        <a:t>Am Folgetag der Ausstrahlung nahm der ZDF die Folge aus der Mediathek, und lud sie später gekürzt wieder hoch. Begründet hatte das ZDF damit das das das ZDF eine gewisse „Qualität“ an eine Satiresendung stellt. Außerdem gäbe es Grenzen ,die in diesem Fall „klar überschritten“ seien.</a:t>
                      </a:r>
                    </a:p>
                  </a:txBody>
                  <a:tcPr/>
                </a:tc>
                <a:extLst>
                  <a:ext uri="{0D108BD9-81ED-4DB2-BD59-A6C34878D82A}">
                    <a16:rowId xmlns:a16="http://schemas.microsoft.com/office/drawing/2014/main" val="2593846809"/>
                  </a:ext>
                </a:extLst>
              </a:tr>
              <a:tr h="370840">
                <a:tc>
                  <a:txBody>
                    <a:bodyPr/>
                    <a:lstStyle/>
                    <a:p>
                      <a:r>
                        <a:rPr lang="de-DE" sz="2000" dirty="0"/>
                        <a:t>Öffentlichkeit</a:t>
                      </a:r>
                    </a:p>
                  </a:txBody>
                  <a:tcPr/>
                </a:tc>
                <a:tc>
                  <a:txBody>
                    <a:bodyPr/>
                    <a:lstStyle/>
                    <a:p>
                      <a:r>
                        <a:rPr lang="de-DE" sz="2000" dirty="0"/>
                        <a:t>Anzeigen und Anklagen von Privatpersonen, Beleidigungen und Bedrohungen bis hin zu Morddrohungen gegen Böhmermann (Böhmermann stand ein Jahr unter Polizeischutz)</a:t>
                      </a:r>
                    </a:p>
                  </a:txBody>
                  <a:tcPr/>
                </a:tc>
                <a:extLst>
                  <a:ext uri="{0D108BD9-81ED-4DB2-BD59-A6C34878D82A}">
                    <a16:rowId xmlns:a16="http://schemas.microsoft.com/office/drawing/2014/main" val="1050449352"/>
                  </a:ext>
                </a:extLst>
              </a:tr>
            </a:tbl>
          </a:graphicData>
        </a:graphic>
      </p:graphicFrame>
      <p:pic>
        <p:nvPicPr>
          <p:cNvPr id="5" name="Audio 4">
            <a:hlinkClick r:id="" action="ppaction://media"/>
            <a:extLst>
              <a:ext uri="{FF2B5EF4-FFF2-40B4-BE49-F238E27FC236}">
                <a16:creationId xmlns:a16="http://schemas.microsoft.com/office/drawing/2014/main" id="{652B27FE-D5BD-4ED7-BD54-58F961C082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10438673"/>
      </p:ext>
    </p:extLst>
  </p:cSld>
  <p:clrMapOvr>
    <a:masterClrMapping/>
  </p:clrMapOvr>
  <mc:AlternateContent xmlns:mc="http://schemas.openxmlformats.org/markup-compatibility/2006" xmlns:p14="http://schemas.microsoft.com/office/powerpoint/2010/main">
    <mc:Choice Requires="p14">
      <p:transition spd="slow" p14:dur="2000" advTm="157441"/>
    </mc:Choice>
    <mc:Fallback xmlns="">
      <p:transition spd="slow" advTm="157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62717" y="1769965"/>
            <a:ext cx="10515600" cy="4351339"/>
          </a:xfrm>
        </p:spPr>
        <p:txBody>
          <a:bodyPr/>
          <a:lstStyle/>
          <a:p>
            <a:pPr marL="0" indent="0">
              <a:buNone/>
            </a:pPr>
            <a:r>
              <a:rPr lang="de-DE" dirty="0"/>
              <a:t>       </a:t>
            </a:r>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6055" y="308349"/>
            <a:ext cx="8478492" cy="6026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Pfeil: nach rechts 1">
            <a:extLst>
              <a:ext uri="{FF2B5EF4-FFF2-40B4-BE49-F238E27FC236}">
                <a16:creationId xmlns:a16="http://schemas.microsoft.com/office/drawing/2014/main" id="{34CCE802-10A4-4945-BBBC-E0A63907A00D}"/>
              </a:ext>
            </a:extLst>
          </p:cNvPr>
          <p:cNvSpPr/>
          <p:nvPr/>
        </p:nvSpPr>
        <p:spPr>
          <a:xfrm flipH="1">
            <a:off x="10314165" y="1911926"/>
            <a:ext cx="1614598" cy="332509"/>
          </a:xfrm>
          <a:prstGeom prst="rightArrow">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Pfeil: nach links 5">
            <a:extLst>
              <a:ext uri="{FF2B5EF4-FFF2-40B4-BE49-F238E27FC236}">
                <a16:creationId xmlns:a16="http://schemas.microsoft.com/office/drawing/2014/main" id="{E4A5302A-CBEF-428B-B0F1-B28802915767}"/>
              </a:ext>
            </a:extLst>
          </p:cNvPr>
          <p:cNvSpPr/>
          <p:nvPr/>
        </p:nvSpPr>
        <p:spPr>
          <a:xfrm>
            <a:off x="10314165" y="5306290"/>
            <a:ext cx="1614598" cy="332509"/>
          </a:xfrm>
          <a:prstGeom prst="leftArrow">
            <a:avLst/>
          </a:prstGeom>
          <a:solidFill>
            <a:srgbClr val="660066"/>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Audio 3">
            <a:hlinkClick r:id="" action="ppaction://media"/>
            <a:extLst>
              <a:ext uri="{FF2B5EF4-FFF2-40B4-BE49-F238E27FC236}">
                <a16:creationId xmlns:a16="http://schemas.microsoft.com/office/drawing/2014/main" id="{FCCC1419-5602-45FD-AE6A-8751B3FF72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553796296"/>
      </p:ext>
    </p:extLst>
  </p:cSld>
  <p:clrMapOvr>
    <a:masterClrMapping/>
  </p:clrMapOvr>
  <mc:AlternateContent xmlns:mc="http://schemas.openxmlformats.org/markup-compatibility/2006" xmlns:p14="http://schemas.microsoft.com/office/powerpoint/2010/main">
    <mc:Choice Requires="p14">
      <p:transition spd="slow" p14:dur="2000" advTm="79521"/>
    </mc:Choice>
    <mc:Fallback xmlns="">
      <p:transition spd="slow" advTm="79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0">
            <a:extLst>
              <a:ext uri="{FF2B5EF4-FFF2-40B4-BE49-F238E27FC236}">
                <a16:creationId xmlns:a16="http://schemas.microsoft.com/office/drawing/2014/main" id="{B14B6F8C-B7D5-4736-92FD-747E56EC06E9}"/>
              </a:ext>
            </a:extLst>
          </p:cNvPr>
          <p:cNvSpPr/>
          <p:nvPr/>
        </p:nvSpPr>
        <p:spPr>
          <a:xfrm>
            <a:off x="3776613" y="209940"/>
            <a:ext cx="4577678" cy="4902387"/>
          </a:xfrm>
          <a:custGeom>
            <a:avLst/>
            <a:gdLst/>
            <a:ahLst/>
            <a:cxnLst>
              <a:cxn ang="0">
                <a:pos x="wd2" y="hd2"/>
              </a:cxn>
              <a:cxn ang="5400000">
                <a:pos x="wd2" y="hd2"/>
              </a:cxn>
              <a:cxn ang="10800000">
                <a:pos x="wd2" y="hd2"/>
              </a:cxn>
              <a:cxn ang="16200000">
                <a:pos x="wd2" y="hd2"/>
              </a:cxn>
            </a:cxnLst>
            <a:rect l="0" t="0" r="r" b="b"/>
            <a:pathLst>
              <a:path w="21600" h="21545" extrusionOk="0">
                <a:moveTo>
                  <a:pt x="6650" y="9"/>
                </a:moveTo>
                <a:cubicBezTo>
                  <a:pt x="5723" y="67"/>
                  <a:pt x="4807" y="387"/>
                  <a:pt x="4052" y="974"/>
                </a:cubicBezTo>
                <a:cubicBezTo>
                  <a:pt x="4021" y="970"/>
                  <a:pt x="3990" y="966"/>
                  <a:pt x="3958" y="966"/>
                </a:cubicBezTo>
                <a:cubicBezTo>
                  <a:pt x="3766" y="966"/>
                  <a:pt x="3576" y="1033"/>
                  <a:pt x="3430" y="1165"/>
                </a:cubicBezTo>
                <a:cubicBezTo>
                  <a:pt x="3137" y="1430"/>
                  <a:pt x="3137" y="1860"/>
                  <a:pt x="3430" y="2124"/>
                </a:cubicBezTo>
                <a:cubicBezTo>
                  <a:pt x="3444" y="2137"/>
                  <a:pt x="3459" y="2146"/>
                  <a:pt x="3475" y="2158"/>
                </a:cubicBezTo>
                <a:lnTo>
                  <a:pt x="731" y="8673"/>
                </a:lnTo>
                <a:lnTo>
                  <a:pt x="0" y="8673"/>
                </a:lnTo>
                <a:cubicBezTo>
                  <a:pt x="205" y="9177"/>
                  <a:pt x="527" y="9651"/>
                  <a:pt x="973" y="10055"/>
                </a:cubicBezTo>
                <a:cubicBezTo>
                  <a:pt x="2622" y="11550"/>
                  <a:pt x="5294" y="11550"/>
                  <a:pt x="6943" y="10055"/>
                </a:cubicBezTo>
                <a:cubicBezTo>
                  <a:pt x="7389" y="9651"/>
                  <a:pt x="7711" y="9177"/>
                  <a:pt x="7916" y="8673"/>
                </a:cubicBezTo>
                <a:lnTo>
                  <a:pt x="7185" y="8673"/>
                </a:lnTo>
                <a:lnTo>
                  <a:pt x="4441" y="2158"/>
                </a:lnTo>
                <a:cubicBezTo>
                  <a:pt x="4456" y="2146"/>
                  <a:pt x="4472" y="2137"/>
                  <a:pt x="4486" y="2124"/>
                </a:cubicBezTo>
                <a:cubicBezTo>
                  <a:pt x="4671" y="1957"/>
                  <a:pt x="4739" y="1724"/>
                  <a:pt x="4691" y="1508"/>
                </a:cubicBezTo>
                <a:cubicBezTo>
                  <a:pt x="5278" y="1098"/>
                  <a:pt x="5957" y="861"/>
                  <a:pt x="6650" y="793"/>
                </a:cubicBezTo>
                <a:cubicBezTo>
                  <a:pt x="7573" y="703"/>
                  <a:pt x="8548" y="908"/>
                  <a:pt x="9248" y="1546"/>
                </a:cubicBezTo>
                <a:cubicBezTo>
                  <a:pt x="9259" y="1556"/>
                  <a:pt x="9268" y="1567"/>
                  <a:pt x="9279" y="1577"/>
                </a:cubicBezTo>
                <a:lnTo>
                  <a:pt x="9313" y="1577"/>
                </a:lnTo>
                <a:cubicBezTo>
                  <a:pt x="9311" y="1925"/>
                  <a:pt x="9455" y="2274"/>
                  <a:pt x="9748" y="2540"/>
                </a:cubicBezTo>
                <a:cubicBezTo>
                  <a:pt x="9809" y="2595"/>
                  <a:pt x="9876" y="2641"/>
                  <a:pt x="9943" y="2685"/>
                </a:cubicBezTo>
                <a:lnTo>
                  <a:pt x="9943" y="18082"/>
                </a:lnTo>
                <a:cubicBezTo>
                  <a:pt x="9636" y="18188"/>
                  <a:pt x="9347" y="18349"/>
                  <a:pt x="9099" y="18573"/>
                </a:cubicBezTo>
                <a:cubicBezTo>
                  <a:pt x="8633" y="18995"/>
                  <a:pt x="8399" y="19548"/>
                  <a:pt x="8394" y="20101"/>
                </a:cubicBezTo>
                <a:lnTo>
                  <a:pt x="6658" y="20101"/>
                </a:lnTo>
                <a:cubicBezTo>
                  <a:pt x="6453" y="20101"/>
                  <a:pt x="6267" y="20177"/>
                  <a:pt x="6132" y="20299"/>
                </a:cubicBezTo>
                <a:cubicBezTo>
                  <a:pt x="5998" y="20421"/>
                  <a:pt x="5914" y="20589"/>
                  <a:pt x="5914" y="20775"/>
                </a:cubicBezTo>
                <a:lnTo>
                  <a:pt x="5914" y="21545"/>
                </a:lnTo>
                <a:lnTo>
                  <a:pt x="15690" y="21545"/>
                </a:lnTo>
                <a:lnTo>
                  <a:pt x="15690" y="20775"/>
                </a:lnTo>
                <a:cubicBezTo>
                  <a:pt x="15690" y="20589"/>
                  <a:pt x="15607" y="20421"/>
                  <a:pt x="15473" y="20299"/>
                </a:cubicBezTo>
                <a:cubicBezTo>
                  <a:pt x="15338" y="20177"/>
                  <a:pt x="15152" y="20101"/>
                  <a:pt x="14947" y="20101"/>
                </a:cubicBezTo>
                <a:lnTo>
                  <a:pt x="13210" y="20101"/>
                </a:lnTo>
                <a:cubicBezTo>
                  <a:pt x="13206" y="19548"/>
                  <a:pt x="12971" y="18995"/>
                  <a:pt x="12506" y="18573"/>
                </a:cubicBezTo>
                <a:cubicBezTo>
                  <a:pt x="12258" y="18348"/>
                  <a:pt x="11969" y="18188"/>
                  <a:pt x="11661" y="18082"/>
                </a:cubicBezTo>
                <a:lnTo>
                  <a:pt x="11661" y="2685"/>
                </a:lnTo>
                <a:cubicBezTo>
                  <a:pt x="11729" y="2641"/>
                  <a:pt x="11796" y="2595"/>
                  <a:pt x="11856" y="2540"/>
                </a:cubicBezTo>
                <a:cubicBezTo>
                  <a:pt x="12150" y="2274"/>
                  <a:pt x="12294" y="1925"/>
                  <a:pt x="12292" y="1577"/>
                </a:cubicBezTo>
                <a:lnTo>
                  <a:pt x="12321" y="1577"/>
                </a:lnTo>
                <a:cubicBezTo>
                  <a:pt x="12332" y="1567"/>
                  <a:pt x="12341" y="1556"/>
                  <a:pt x="12352" y="1546"/>
                </a:cubicBezTo>
                <a:cubicBezTo>
                  <a:pt x="13052" y="908"/>
                  <a:pt x="14027" y="703"/>
                  <a:pt x="14950" y="793"/>
                </a:cubicBezTo>
                <a:cubicBezTo>
                  <a:pt x="15643" y="861"/>
                  <a:pt x="16322" y="1098"/>
                  <a:pt x="16909" y="1508"/>
                </a:cubicBezTo>
                <a:cubicBezTo>
                  <a:pt x="16861" y="1724"/>
                  <a:pt x="16929" y="1957"/>
                  <a:pt x="17114" y="2124"/>
                </a:cubicBezTo>
                <a:cubicBezTo>
                  <a:pt x="17128" y="2137"/>
                  <a:pt x="17144" y="2146"/>
                  <a:pt x="17159" y="2158"/>
                </a:cubicBezTo>
                <a:lnTo>
                  <a:pt x="14415" y="8673"/>
                </a:lnTo>
                <a:lnTo>
                  <a:pt x="13684" y="8673"/>
                </a:lnTo>
                <a:cubicBezTo>
                  <a:pt x="13889" y="9177"/>
                  <a:pt x="14211" y="9651"/>
                  <a:pt x="14657" y="10055"/>
                </a:cubicBezTo>
                <a:cubicBezTo>
                  <a:pt x="16306" y="11550"/>
                  <a:pt x="18978" y="11550"/>
                  <a:pt x="20627" y="10055"/>
                </a:cubicBezTo>
                <a:cubicBezTo>
                  <a:pt x="21073" y="9651"/>
                  <a:pt x="21395" y="9177"/>
                  <a:pt x="21600" y="8673"/>
                </a:cubicBezTo>
                <a:lnTo>
                  <a:pt x="20869" y="8673"/>
                </a:lnTo>
                <a:lnTo>
                  <a:pt x="18125" y="2158"/>
                </a:lnTo>
                <a:cubicBezTo>
                  <a:pt x="18141" y="2146"/>
                  <a:pt x="18156" y="2137"/>
                  <a:pt x="18170" y="2124"/>
                </a:cubicBezTo>
                <a:cubicBezTo>
                  <a:pt x="18463" y="1860"/>
                  <a:pt x="18463" y="1430"/>
                  <a:pt x="18170" y="1165"/>
                </a:cubicBezTo>
                <a:cubicBezTo>
                  <a:pt x="18024" y="1033"/>
                  <a:pt x="17834" y="966"/>
                  <a:pt x="17642" y="966"/>
                </a:cubicBezTo>
                <a:cubicBezTo>
                  <a:pt x="17610" y="966"/>
                  <a:pt x="17579" y="970"/>
                  <a:pt x="17548" y="974"/>
                </a:cubicBezTo>
                <a:cubicBezTo>
                  <a:pt x="16793" y="387"/>
                  <a:pt x="15877" y="67"/>
                  <a:pt x="14950" y="9"/>
                </a:cubicBezTo>
                <a:cubicBezTo>
                  <a:pt x="13920" y="-55"/>
                  <a:pt x="12872" y="202"/>
                  <a:pt x="11994" y="783"/>
                </a:cubicBezTo>
                <a:cubicBezTo>
                  <a:pt x="11951" y="731"/>
                  <a:pt x="11909" y="678"/>
                  <a:pt x="11856" y="630"/>
                </a:cubicBezTo>
                <a:cubicBezTo>
                  <a:pt x="11565" y="366"/>
                  <a:pt x="11184" y="234"/>
                  <a:pt x="10803" y="234"/>
                </a:cubicBezTo>
                <a:cubicBezTo>
                  <a:pt x="10422" y="234"/>
                  <a:pt x="10039" y="366"/>
                  <a:pt x="9748" y="630"/>
                </a:cubicBezTo>
                <a:cubicBezTo>
                  <a:pt x="9695" y="678"/>
                  <a:pt x="9652" y="731"/>
                  <a:pt x="9609" y="785"/>
                </a:cubicBezTo>
                <a:cubicBezTo>
                  <a:pt x="8731" y="202"/>
                  <a:pt x="7681" y="-55"/>
                  <a:pt x="6650" y="9"/>
                </a:cubicBezTo>
                <a:close/>
                <a:moveTo>
                  <a:pt x="3958" y="3036"/>
                </a:moveTo>
                <a:lnTo>
                  <a:pt x="6235" y="8673"/>
                </a:lnTo>
                <a:lnTo>
                  <a:pt x="1681" y="8673"/>
                </a:lnTo>
                <a:lnTo>
                  <a:pt x="3958" y="3036"/>
                </a:lnTo>
                <a:close/>
                <a:moveTo>
                  <a:pt x="17642" y="3036"/>
                </a:moveTo>
                <a:lnTo>
                  <a:pt x="19919" y="8673"/>
                </a:lnTo>
                <a:lnTo>
                  <a:pt x="15365" y="8673"/>
                </a:lnTo>
                <a:lnTo>
                  <a:pt x="17642" y="3036"/>
                </a:lnTo>
                <a:close/>
              </a:path>
            </a:pathLst>
          </a:custGeom>
          <a:solidFill>
            <a:srgbClr val="88C4C3"/>
          </a:solidFill>
          <a:ln w="12700" cap="flat">
            <a:noFill/>
            <a:miter lim="400000"/>
          </a:ln>
          <a:effectLst/>
        </p:spPr>
        <p:txBody>
          <a:bodyPr wrap="square" lIns="0" tIns="0" rIns="0" bIns="0" numCol="1" anchor="b">
            <a:noAutofit/>
          </a:bodyPr>
          <a:lstStyle/>
          <a:p>
            <a:endParaRPr dirty="0"/>
          </a:p>
        </p:txBody>
      </p:sp>
      <p:sp>
        <p:nvSpPr>
          <p:cNvPr id="4" name="Shape 45">
            <a:extLst>
              <a:ext uri="{FF2B5EF4-FFF2-40B4-BE49-F238E27FC236}">
                <a16:creationId xmlns:a16="http://schemas.microsoft.com/office/drawing/2014/main" id="{964FA89F-9A47-4FDB-A84C-298C86CB7672}"/>
              </a:ext>
            </a:extLst>
          </p:cNvPr>
          <p:cNvSpPr/>
          <p:nvPr/>
        </p:nvSpPr>
        <p:spPr>
          <a:xfrm>
            <a:off x="1143676" y="3356674"/>
            <a:ext cx="2632935" cy="750783"/>
          </a:xfrm>
          <a:prstGeom prst="roundRect">
            <a:avLst>
              <a:gd name="adj" fmla="val 50000"/>
            </a:avLst>
          </a:prstGeom>
          <a:solidFill>
            <a:schemeClr val="accent1">
              <a:lumMod val="40000"/>
              <a:lumOff val="60000"/>
            </a:schemeClr>
          </a:solidFill>
          <a:ln w="12700" cap="flat">
            <a:noFill/>
            <a:miter lim="400000"/>
          </a:ln>
          <a:effectLst/>
        </p:spPr>
        <p:txBody>
          <a:bodyPr wrap="square" lIns="0" tIns="0" rIns="0" bIns="0" numCol="1" anchor="t">
            <a:noAutofit/>
          </a:bodyPr>
          <a:lstStyle/>
          <a:p>
            <a:pPr algn="ctr"/>
            <a:r>
              <a:rPr lang="de-DE" dirty="0">
                <a:solidFill>
                  <a:schemeClr val="accent1">
                    <a:lumMod val="75000"/>
                  </a:schemeClr>
                </a:solidFill>
              </a:rPr>
              <a:t>Satire soll überspitzen und übertreiben </a:t>
            </a:r>
          </a:p>
        </p:txBody>
      </p:sp>
      <p:sp>
        <p:nvSpPr>
          <p:cNvPr id="5" name="Shape 45">
            <a:extLst>
              <a:ext uri="{FF2B5EF4-FFF2-40B4-BE49-F238E27FC236}">
                <a16:creationId xmlns:a16="http://schemas.microsoft.com/office/drawing/2014/main" id="{A416DFF3-D677-4138-A44F-D2F7BF48CE49}"/>
              </a:ext>
            </a:extLst>
          </p:cNvPr>
          <p:cNvSpPr/>
          <p:nvPr/>
        </p:nvSpPr>
        <p:spPr>
          <a:xfrm>
            <a:off x="8150560" y="3429000"/>
            <a:ext cx="2694031" cy="678457"/>
          </a:xfrm>
          <a:prstGeom prst="roundRect">
            <a:avLst>
              <a:gd name="adj" fmla="val 50000"/>
            </a:avLst>
          </a:prstGeom>
          <a:solidFill>
            <a:schemeClr val="accent1">
              <a:lumMod val="40000"/>
              <a:lumOff val="60000"/>
            </a:schemeClr>
          </a:solidFill>
          <a:ln w="12700" cap="flat">
            <a:noFill/>
            <a:miter lim="400000"/>
          </a:ln>
          <a:effectLst/>
        </p:spPr>
        <p:txBody>
          <a:bodyPr wrap="square" lIns="0" tIns="0" rIns="0" bIns="0" numCol="1" anchor="t">
            <a:noAutofit/>
          </a:bodyPr>
          <a:lstStyle/>
          <a:p>
            <a:pPr algn="ctr"/>
            <a:r>
              <a:rPr lang="de-DE" dirty="0">
                <a:solidFill>
                  <a:schemeClr val="accent1">
                    <a:lumMod val="75000"/>
                  </a:schemeClr>
                </a:solidFill>
              </a:rPr>
              <a:t>Beleidigungen unter der</a:t>
            </a:r>
          </a:p>
          <a:p>
            <a:pPr algn="ctr"/>
            <a:r>
              <a:rPr lang="de-DE" dirty="0">
                <a:solidFill>
                  <a:schemeClr val="accent1">
                    <a:lumMod val="75000"/>
                  </a:schemeClr>
                </a:solidFill>
              </a:rPr>
              <a:t>Gürtellinie</a:t>
            </a:r>
          </a:p>
        </p:txBody>
      </p:sp>
      <p:sp>
        <p:nvSpPr>
          <p:cNvPr id="6" name="Shape 45">
            <a:extLst>
              <a:ext uri="{FF2B5EF4-FFF2-40B4-BE49-F238E27FC236}">
                <a16:creationId xmlns:a16="http://schemas.microsoft.com/office/drawing/2014/main" id="{E0D1E1E5-E4D6-46D0-8718-E7AFD3D15B89}"/>
              </a:ext>
            </a:extLst>
          </p:cNvPr>
          <p:cNvSpPr/>
          <p:nvPr/>
        </p:nvSpPr>
        <p:spPr>
          <a:xfrm>
            <a:off x="1143678" y="4452425"/>
            <a:ext cx="2632935" cy="750783"/>
          </a:xfrm>
          <a:prstGeom prst="roundRect">
            <a:avLst>
              <a:gd name="adj" fmla="val 50000"/>
            </a:avLst>
          </a:prstGeom>
          <a:solidFill>
            <a:schemeClr val="accent1">
              <a:lumMod val="60000"/>
              <a:lumOff val="40000"/>
            </a:schemeClr>
          </a:solidFill>
          <a:ln w="12700" cap="flat">
            <a:noFill/>
            <a:miter lim="400000"/>
          </a:ln>
          <a:effectLst/>
        </p:spPr>
        <p:txBody>
          <a:bodyPr wrap="square" lIns="0" tIns="0" rIns="0" bIns="0" numCol="1" anchor="t">
            <a:noAutofit/>
          </a:bodyPr>
          <a:lstStyle/>
          <a:p>
            <a:r>
              <a:rPr lang="de-DE" dirty="0"/>
              <a:t>Als öffentliche Person sollte man  Kritik ertragen</a:t>
            </a:r>
            <a:endParaRPr dirty="0"/>
          </a:p>
        </p:txBody>
      </p:sp>
      <p:sp>
        <p:nvSpPr>
          <p:cNvPr id="7" name="Shape 45">
            <a:extLst>
              <a:ext uri="{FF2B5EF4-FFF2-40B4-BE49-F238E27FC236}">
                <a16:creationId xmlns:a16="http://schemas.microsoft.com/office/drawing/2014/main" id="{E12454FD-1A81-4268-A543-699C482A0A4B}"/>
              </a:ext>
            </a:extLst>
          </p:cNvPr>
          <p:cNvSpPr/>
          <p:nvPr/>
        </p:nvSpPr>
        <p:spPr>
          <a:xfrm>
            <a:off x="8252426" y="4452242"/>
            <a:ext cx="2694031" cy="750783"/>
          </a:xfrm>
          <a:prstGeom prst="roundRect">
            <a:avLst>
              <a:gd name="adj" fmla="val 50000"/>
            </a:avLst>
          </a:prstGeom>
          <a:solidFill>
            <a:schemeClr val="accent1">
              <a:lumMod val="60000"/>
              <a:lumOff val="40000"/>
            </a:schemeClr>
          </a:solidFill>
          <a:ln w="12700" cap="flat">
            <a:noFill/>
            <a:miter lim="400000"/>
          </a:ln>
          <a:effectLst/>
        </p:spPr>
        <p:txBody>
          <a:bodyPr wrap="square" lIns="0" tIns="0" rIns="0" bIns="0" numCol="1" anchor="t">
            <a:noAutofit/>
          </a:bodyPr>
          <a:lstStyle/>
          <a:p>
            <a:r>
              <a:rPr lang="de-DE" dirty="0"/>
              <a:t>Folge: Konflikte zwischen Deutschland und Türkei </a:t>
            </a:r>
            <a:endParaRPr dirty="0"/>
          </a:p>
        </p:txBody>
      </p:sp>
      <p:sp>
        <p:nvSpPr>
          <p:cNvPr id="8" name="Shape 25">
            <a:extLst>
              <a:ext uri="{FF2B5EF4-FFF2-40B4-BE49-F238E27FC236}">
                <a16:creationId xmlns:a16="http://schemas.microsoft.com/office/drawing/2014/main" id="{25F0268B-EBA2-4D29-986D-1332FF1C6F04}"/>
              </a:ext>
            </a:extLst>
          </p:cNvPr>
          <p:cNvSpPr/>
          <p:nvPr/>
        </p:nvSpPr>
        <p:spPr>
          <a:xfrm>
            <a:off x="785696" y="5412318"/>
            <a:ext cx="3255745" cy="1415238"/>
          </a:xfrm>
          <a:prstGeom prst="roundRect">
            <a:avLst>
              <a:gd name="adj" fmla="val 50000"/>
            </a:avLst>
          </a:prstGeom>
          <a:solidFill>
            <a:schemeClr val="tx2">
              <a:lumMod val="75000"/>
            </a:schemeClr>
          </a:solidFill>
          <a:ln w="12700" cap="flat">
            <a:noFill/>
            <a:miter lim="400000"/>
          </a:ln>
          <a:effectLst/>
        </p:spPr>
        <p:txBody>
          <a:bodyPr wrap="square" lIns="0" tIns="0" rIns="0" bIns="0" numCol="1" anchor="t">
            <a:noAutofit/>
          </a:bodyPr>
          <a:lstStyle/>
          <a:p>
            <a:r>
              <a:rPr lang="de-DE" dirty="0">
                <a:solidFill>
                  <a:schemeClr val="bg1"/>
                </a:solidFill>
              </a:rPr>
              <a:t>Das Gedicht hat auf Verstöße der Menschenrechte in der Türkei aufmerksam gemacht</a:t>
            </a:r>
            <a:endParaRPr dirty="0">
              <a:solidFill>
                <a:schemeClr val="bg1"/>
              </a:solidFill>
            </a:endParaRPr>
          </a:p>
        </p:txBody>
      </p:sp>
      <p:sp>
        <p:nvSpPr>
          <p:cNvPr id="9" name="Shape 25">
            <a:extLst>
              <a:ext uri="{FF2B5EF4-FFF2-40B4-BE49-F238E27FC236}">
                <a16:creationId xmlns:a16="http://schemas.microsoft.com/office/drawing/2014/main" id="{2413A090-3F33-4A84-B692-2D80242DCC89}"/>
              </a:ext>
            </a:extLst>
          </p:cNvPr>
          <p:cNvSpPr/>
          <p:nvPr/>
        </p:nvSpPr>
        <p:spPr>
          <a:xfrm>
            <a:off x="8150560" y="5547810"/>
            <a:ext cx="2990916" cy="1144254"/>
          </a:xfrm>
          <a:prstGeom prst="roundRect">
            <a:avLst>
              <a:gd name="adj" fmla="val 50000"/>
            </a:avLst>
          </a:prstGeom>
          <a:solidFill>
            <a:schemeClr val="tx2">
              <a:lumMod val="75000"/>
            </a:schemeClr>
          </a:solidFill>
          <a:ln w="12700" cap="flat">
            <a:noFill/>
            <a:miter lim="400000"/>
          </a:ln>
          <a:effectLst/>
        </p:spPr>
        <p:txBody>
          <a:bodyPr wrap="square" lIns="0" tIns="0" rIns="0" bIns="0" numCol="1" anchor="t">
            <a:noAutofit/>
          </a:bodyPr>
          <a:lstStyle/>
          <a:p>
            <a:r>
              <a:rPr lang="de-DE" dirty="0">
                <a:solidFill>
                  <a:schemeClr val="bg1"/>
                </a:solidFill>
              </a:rPr>
              <a:t>Andere Personen wurden ebenfalls wegen Beleidigung von Politikern verurteilt</a:t>
            </a:r>
            <a:endParaRPr dirty="0">
              <a:solidFill>
                <a:schemeClr val="bg1"/>
              </a:solidFill>
            </a:endParaRPr>
          </a:p>
        </p:txBody>
      </p:sp>
      <p:sp>
        <p:nvSpPr>
          <p:cNvPr id="10" name="Textfeld 9">
            <a:extLst>
              <a:ext uri="{FF2B5EF4-FFF2-40B4-BE49-F238E27FC236}">
                <a16:creationId xmlns:a16="http://schemas.microsoft.com/office/drawing/2014/main" id="{0AD9BC08-C96D-49F7-B0BD-E2F35DB1E9D2}"/>
              </a:ext>
            </a:extLst>
          </p:cNvPr>
          <p:cNvSpPr txBox="1"/>
          <p:nvPr/>
        </p:nvSpPr>
        <p:spPr>
          <a:xfrm>
            <a:off x="6741484" y="1915414"/>
            <a:ext cx="1612807" cy="369332"/>
          </a:xfrm>
          <a:prstGeom prst="rect">
            <a:avLst/>
          </a:prstGeom>
          <a:noFill/>
        </p:spPr>
        <p:txBody>
          <a:bodyPr wrap="square" rtlCol="0">
            <a:spAutoFit/>
          </a:bodyPr>
          <a:lstStyle/>
          <a:p>
            <a:pPr algn="ctr"/>
            <a:r>
              <a:rPr lang="de-DE" dirty="0"/>
              <a:t>Pro</a:t>
            </a:r>
          </a:p>
        </p:txBody>
      </p:sp>
      <p:sp>
        <p:nvSpPr>
          <p:cNvPr id="11" name="Textfeld 10">
            <a:extLst>
              <a:ext uri="{FF2B5EF4-FFF2-40B4-BE49-F238E27FC236}">
                <a16:creationId xmlns:a16="http://schemas.microsoft.com/office/drawing/2014/main" id="{319E3AD1-BEA3-4905-A3BE-2349BD7A9D80}"/>
              </a:ext>
            </a:extLst>
          </p:cNvPr>
          <p:cNvSpPr txBox="1"/>
          <p:nvPr/>
        </p:nvSpPr>
        <p:spPr>
          <a:xfrm>
            <a:off x="4171697" y="1915414"/>
            <a:ext cx="956535" cy="369332"/>
          </a:xfrm>
          <a:prstGeom prst="rect">
            <a:avLst/>
          </a:prstGeom>
          <a:noFill/>
        </p:spPr>
        <p:txBody>
          <a:bodyPr wrap="square" rtlCol="0">
            <a:spAutoFit/>
          </a:bodyPr>
          <a:lstStyle/>
          <a:p>
            <a:r>
              <a:rPr lang="de-DE" dirty="0"/>
              <a:t>Contra</a:t>
            </a:r>
          </a:p>
        </p:txBody>
      </p:sp>
      <p:pic>
        <p:nvPicPr>
          <p:cNvPr id="12" name="Audio 11">
            <a:hlinkClick r:id="" action="ppaction://media"/>
            <a:extLst>
              <a:ext uri="{FF2B5EF4-FFF2-40B4-BE49-F238E27FC236}">
                <a16:creationId xmlns:a16="http://schemas.microsoft.com/office/drawing/2014/main" id="{E78DE609-31A4-4A1A-B81B-28F6F57481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15817391"/>
      </p:ext>
    </p:extLst>
  </p:cSld>
  <p:clrMapOvr>
    <a:masterClrMapping/>
  </p:clrMapOvr>
  <mc:AlternateContent xmlns:mc="http://schemas.openxmlformats.org/markup-compatibility/2006" xmlns:p14="http://schemas.microsoft.com/office/powerpoint/2010/main">
    <mc:Choice Requires="p14">
      <p:transition spd="slow" p14:dur="2000" advTm="56623"/>
    </mc:Choice>
    <mc:Fallback xmlns="">
      <p:transition spd="slow" advTm="56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31F8E1-4A7C-4E4E-A6C9-2D947B673835}"/>
              </a:ext>
            </a:extLst>
          </p:cNvPr>
          <p:cNvSpPr>
            <a:spLocks noGrp="1"/>
          </p:cNvSpPr>
          <p:nvPr>
            <p:ph type="title"/>
          </p:nvPr>
        </p:nvSpPr>
        <p:spPr/>
        <p:txBody>
          <a:bodyPr/>
          <a:lstStyle/>
          <a:p>
            <a:r>
              <a:rPr lang="de-DE" dirty="0">
                <a:solidFill>
                  <a:srgbClr val="6C5DC3"/>
                </a:solidFill>
              </a:rPr>
              <a:t>Urteil/Gerichtsprozess</a:t>
            </a:r>
          </a:p>
        </p:txBody>
      </p:sp>
      <p:sp>
        <p:nvSpPr>
          <p:cNvPr id="3" name="Inhaltsplatzhalter 2">
            <a:extLst>
              <a:ext uri="{FF2B5EF4-FFF2-40B4-BE49-F238E27FC236}">
                <a16:creationId xmlns:a16="http://schemas.microsoft.com/office/drawing/2014/main" id="{963AB7BF-9957-49C7-8465-4026D83F70DC}"/>
              </a:ext>
            </a:extLst>
          </p:cNvPr>
          <p:cNvSpPr>
            <a:spLocks noGrp="1"/>
          </p:cNvSpPr>
          <p:nvPr>
            <p:ph idx="1"/>
          </p:nvPr>
        </p:nvSpPr>
        <p:spPr/>
        <p:txBody>
          <a:bodyPr/>
          <a:lstStyle/>
          <a:p>
            <a:pPr marL="0" indent="0">
              <a:buNone/>
            </a:pPr>
            <a:r>
              <a:rPr lang="de-DE" sz="3200" dirty="0">
                <a:solidFill>
                  <a:schemeClr val="accent1">
                    <a:lumMod val="75000"/>
                  </a:schemeClr>
                </a:solidFill>
                <a:latin typeface="+mj-lt"/>
              </a:rPr>
              <a:t>Ermittlungsverfahren</a:t>
            </a:r>
          </a:p>
          <a:p>
            <a:r>
              <a:rPr lang="de-DE" sz="2000" dirty="0"/>
              <a:t> 26. April Staatsanwaltschaft Mainz ein Verfahren gemäß § 103 StGB</a:t>
            </a:r>
          </a:p>
          <a:p>
            <a:r>
              <a:rPr lang="de-DE" sz="2000" dirty="0"/>
              <a:t> 4. Oktober 2016 kam die Staatsanwaltschaft zu einem Urteil</a:t>
            </a:r>
          </a:p>
          <a:p>
            <a:pPr marL="0" indent="0">
              <a:buNone/>
            </a:pPr>
            <a:r>
              <a:rPr lang="de-DE" sz="2000" dirty="0">
                <a:solidFill>
                  <a:prstClr val="black"/>
                </a:solidFill>
                <a:latin typeface="Gadugi" panose="020B0502040204020203" pitchFamily="34" charset="0"/>
                <a:ea typeface="Gadugi" panose="020B0502040204020203" pitchFamily="34" charset="0"/>
                <a:cs typeface="Calibri Light" panose="020F0302020204030204" pitchFamily="34" charset="0"/>
              </a:rPr>
              <a:t>→ Es seinen keine „strafbaren Handlungen (….) mit der erforderlichen Sicherheit nachzuweisen“ außerdem erklärte die Staatsanwaltschaft, dass eine Karikatur oder Satire keine Beleidigung sei, vorausgesetzt „die Überzeichnung menschlicher Schwächen (keine) ernsthafte Herabwürdigung der Person“ enthalte.</a:t>
            </a:r>
          </a:p>
          <a:p>
            <a:pPr marL="0" indent="0">
              <a:buNone/>
            </a:pPr>
            <a:endParaRPr lang="de-DE" sz="2000" dirty="0">
              <a:solidFill>
                <a:prstClr val="black"/>
              </a:solidFill>
              <a:latin typeface="Gadugi" panose="020B0502040204020203" pitchFamily="34" charset="0"/>
              <a:ea typeface="Gadugi" panose="020B0502040204020203" pitchFamily="34" charset="0"/>
              <a:cs typeface="Calibri Light" panose="020F0302020204030204" pitchFamily="34" charset="0"/>
            </a:endParaRPr>
          </a:p>
          <a:p>
            <a:r>
              <a:rPr lang="de-DE" sz="2000" dirty="0">
                <a:solidFill>
                  <a:prstClr val="black"/>
                </a:solidFill>
                <a:latin typeface="Gadugi" panose="020B0502040204020203" pitchFamily="34" charset="0"/>
                <a:ea typeface="Gadugi" panose="020B0502040204020203" pitchFamily="34" charset="0"/>
                <a:cs typeface="Calibri Light" panose="020F0302020204030204" pitchFamily="34" charset="0"/>
              </a:rPr>
              <a:t>Erdogan legte darauf hin eine Beschwerde in der Generalstaatsanwaltschaft Koblenz ein.</a:t>
            </a:r>
            <a:endParaRPr lang="de-DE" sz="2000" dirty="0"/>
          </a:p>
          <a:p>
            <a:pPr marL="0" indent="0">
              <a:buNone/>
            </a:pPr>
            <a:endParaRPr lang="de-DE" dirty="0"/>
          </a:p>
        </p:txBody>
      </p:sp>
      <p:pic>
        <p:nvPicPr>
          <p:cNvPr id="6" name="Audio 5">
            <a:hlinkClick r:id="" action="ppaction://media"/>
            <a:extLst>
              <a:ext uri="{FF2B5EF4-FFF2-40B4-BE49-F238E27FC236}">
                <a16:creationId xmlns:a16="http://schemas.microsoft.com/office/drawing/2014/main" id="{7968AB27-8397-4EED-A7DA-1112788EB2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61979369"/>
      </p:ext>
    </p:extLst>
  </p:cSld>
  <p:clrMapOvr>
    <a:masterClrMapping/>
  </p:clrMapOvr>
  <mc:AlternateContent xmlns:mc="http://schemas.openxmlformats.org/markup-compatibility/2006" xmlns:p14="http://schemas.microsoft.com/office/powerpoint/2010/main">
    <mc:Choice Requires="p14">
      <p:transition spd="slow" p14:dur="2000" advTm="79408"/>
    </mc:Choice>
    <mc:Fallback xmlns="">
      <p:transition spd="slow" advTm="79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1104</Words>
  <Application>Microsoft Office PowerPoint</Application>
  <PresentationFormat>Breitbild</PresentationFormat>
  <Paragraphs>122</Paragraphs>
  <Slides>13</Slides>
  <Notes>0</Notes>
  <HiddenSlides>0</HiddenSlides>
  <MMClips>12</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13</vt:i4>
      </vt:variant>
    </vt:vector>
  </HeadingPairs>
  <TitlesOfParts>
    <vt:vector size="19" baseType="lpstr">
      <vt:lpstr>Amiri</vt:lpstr>
      <vt:lpstr>Arial</vt:lpstr>
      <vt:lpstr>Calibri</vt:lpstr>
      <vt:lpstr>Calibri Light</vt:lpstr>
      <vt:lpstr>Gadugi</vt:lpstr>
      <vt:lpstr>Office Theme</vt:lpstr>
      <vt:lpstr>Meinungsfreiheit und ihre Grenzen</vt:lpstr>
      <vt:lpstr>Gliederung</vt:lpstr>
      <vt:lpstr>Vorstellung des Themas</vt:lpstr>
      <vt:lpstr>Zur Geschichte der Meinungsfreiheit</vt:lpstr>
      <vt:lpstr>Böhmermann-Affäre</vt:lpstr>
      <vt:lpstr>Reaktionen auf dem Skandal</vt:lpstr>
      <vt:lpstr>PowerPoint-Präsentation</vt:lpstr>
      <vt:lpstr>PowerPoint-Präsentation</vt:lpstr>
      <vt:lpstr>Urteil/Gerichtsprozess</vt:lpstr>
      <vt:lpstr>Urteil/Gerichtsprozess</vt:lpstr>
      <vt:lpstr>Allgemeine gesetzliche Richtlinien zur der Meinungsfreiheit</vt:lpstr>
      <vt:lpstr>Fazit</vt:lpstr>
      <vt:lpstr>Quellen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Meinungsfreiheit und ihre Grenzen</dc:title>
  <dc:creator>Angelika Heider</dc:creator>
  <cp:lastModifiedBy>Angelika Heider</cp:lastModifiedBy>
  <cp:revision>69</cp:revision>
  <dcterms:created xsi:type="dcterms:W3CDTF">2020-11-27T17:45:05Z</dcterms:created>
  <dcterms:modified xsi:type="dcterms:W3CDTF">2020-12-09T18:24:05Z</dcterms:modified>
</cp:coreProperties>
</file>