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296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60" r:id="rId5"/>
    <p:sldId id="261" r:id="rId6"/>
    <p:sldId id="259" r:id="rId7"/>
    <p:sldId id="263" r:id="rId8"/>
    <p:sldId id="265" r:id="rId9"/>
    <p:sldId id="262" r:id="rId10"/>
    <p:sldId id="264" r:id="rId11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FFFF"/>
    <a:srgbClr val="F31B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34620" autoAdjust="0"/>
    <p:restoredTop sz="86381" autoAdjust="0"/>
  </p:normalViewPr>
  <p:slideViewPr>
    <p:cSldViewPr snapToGrid="0" snapToObjects="1">
      <p:cViewPr varScale="1">
        <p:scale>
          <a:sx n="58" d="100"/>
          <a:sy n="58" d="100"/>
        </p:scale>
        <p:origin x="193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7.xml"/><Relationship Id="rId2" Type="http://schemas.openxmlformats.org/officeDocument/2006/relationships/slide" Target="slides/slide6.xml"/><Relationship Id="rId1" Type="http://schemas.openxmlformats.org/officeDocument/2006/relationships/slide" Target="slides/slide3.xml"/><Relationship Id="rId6" Type="http://schemas.openxmlformats.org/officeDocument/2006/relationships/slide" Target="slides/slide10.xml"/><Relationship Id="rId5" Type="http://schemas.openxmlformats.org/officeDocument/2006/relationships/slide" Target="slides/slide9.xml"/><Relationship Id="rId4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9939EC-D414-2942-99F3-AAA7C77B9826}" type="doc">
      <dgm:prSet loTypeId="urn:microsoft.com/office/officeart/2005/8/layout/cycle4" loCatId="" qsTypeId="urn:microsoft.com/office/officeart/2005/8/quickstyle/3D1" qsCatId="3D" csTypeId="urn:microsoft.com/office/officeart/2005/8/colors/accent3_5" csCatId="accent3" phldr="1"/>
      <dgm:spPr/>
      <dgm:t>
        <a:bodyPr/>
        <a:lstStyle/>
        <a:p>
          <a:endParaRPr lang="de-DE"/>
        </a:p>
      </dgm:t>
    </dgm:pt>
    <dgm:pt modelId="{AC748C32-7439-F740-8DF4-5D96CC7E08FF}">
      <dgm:prSet phldrT="[Text]" custT="1"/>
      <dgm:spPr/>
      <dgm:t>
        <a:bodyPr lIns="36000" tIns="129600" rIns="36000"/>
        <a:lstStyle/>
        <a:p>
          <a:pPr algn="ctr"/>
          <a:r>
            <a:rPr lang="de-DE" sz="2000" b="1" i="0" baseline="0" dirty="0" smtClean="0">
              <a:solidFill>
                <a:schemeClr val="tx1"/>
              </a:solidFill>
              <a:latin typeface="Arial Narrow"/>
            </a:rPr>
            <a:t>Berufs-ausbildung</a:t>
          </a:r>
          <a:endParaRPr lang="de-DE" sz="2000" b="1" i="0" baseline="0" dirty="0">
            <a:solidFill>
              <a:schemeClr val="tx1"/>
            </a:solidFill>
            <a:latin typeface="Arial Narrow"/>
          </a:endParaRPr>
        </a:p>
      </dgm:t>
    </dgm:pt>
    <dgm:pt modelId="{A6973CFD-6EBB-BE4E-BBAD-228DA9B45108}" type="parTrans" cxnId="{10E262D5-FA62-784C-A5CB-209FC99FF577}">
      <dgm:prSet/>
      <dgm:spPr/>
      <dgm:t>
        <a:bodyPr/>
        <a:lstStyle/>
        <a:p>
          <a:endParaRPr lang="de-DE"/>
        </a:p>
      </dgm:t>
    </dgm:pt>
    <dgm:pt modelId="{ABDA0FD8-0260-B04A-9D80-ECA778AF9CA8}" type="sibTrans" cxnId="{10E262D5-FA62-784C-A5CB-209FC99FF577}">
      <dgm:prSet/>
      <dgm:spPr/>
      <dgm:t>
        <a:bodyPr/>
        <a:lstStyle/>
        <a:p>
          <a:endParaRPr lang="de-DE"/>
        </a:p>
      </dgm:t>
    </dgm:pt>
    <dgm:pt modelId="{063BC971-CFF5-DC4A-82DA-6B6591016BEB}">
      <dgm:prSet phldrT="[Text]" custT="1"/>
      <dgm:spPr/>
      <dgm:t>
        <a:bodyPr lIns="36000" rIns="36000"/>
        <a:lstStyle/>
        <a:p>
          <a:r>
            <a:rPr lang="de-DE" sz="2000" b="1" i="0" baseline="0" dirty="0" smtClean="0">
              <a:solidFill>
                <a:schemeClr val="tx1"/>
              </a:solidFill>
              <a:latin typeface="Arial Narrow"/>
            </a:rPr>
            <a:t>Fachhoch-schulreife</a:t>
          </a:r>
          <a:endParaRPr lang="de-DE" sz="2000" b="1" i="0" baseline="0" dirty="0">
            <a:solidFill>
              <a:schemeClr val="tx1"/>
            </a:solidFill>
            <a:latin typeface="Arial Narrow"/>
          </a:endParaRPr>
        </a:p>
      </dgm:t>
    </dgm:pt>
    <dgm:pt modelId="{7AA05913-825E-184F-B40F-8584FEA75E1E}" type="parTrans" cxnId="{1799C979-AF8A-084C-9AB5-E65D94C9484B}">
      <dgm:prSet/>
      <dgm:spPr/>
      <dgm:t>
        <a:bodyPr/>
        <a:lstStyle/>
        <a:p>
          <a:endParaRPr lang="de-DE"/>
        </a:p>
      </dgm:t>
    </dgm:pt>
    <dgm:pt modelId="{50581E74-3569-7D40-B984-A58694E75E0D}" type="sibTrans" cxnId="{1799C979-AF8A-084C-9AB5-E65D94C9484B}">
      <dgm:prSet/>
      <dgm:spPr/>
      <dgm:t>
        <a:bodyPr/>
        <a:lstStyle/>
        <a:p>
          <a:endParaRPr lang="de-DE"/>
        </a:p>
      </dgm:t>
    </dgm:pt>
    <dgm:pt modelId="{5A19E5D5-3D11-FA43-9240-0EBA2C871393}">
      <dgm:prSet phldrT="[Text]" custT="1"/>
      <dgm:spPr/>
      <dgm:t>
        <a:bodyPr lIns="36000" rIns="36000"/>
        <a:lstStyle/>
        <a:p>
          <a:r>
            <a:rPr lang="de-DE" sz="2000" b="1" i="0" baseline="0" dirty="0" smtClean="0">
              <a:solidFill>
                <a:schemeClr val="tx1"/>
              </a:solidFill>
              <a:latin typeface="Arial Narrow"/>
            </a:rPr>
            <a:t>Allgemeine Hochschul-reife</a:t>
          </a:r>
          <a:endParaRPr lang="de-DE" sz="2000" b="1" i="0" baseline="0" dirty="0">
            <a:solidFill>
              <a:schemeClr val="tx1"/>
            </a:solidFill>
            <a:latin typeface="Arial Narrow"/>
          </a:endParaRPr>
        </a:p>
      </dgm:t>
    </dgm:pt>
    <dgm:pt modelId="{29F2AE11-0137-954A-8EA9-6AC8AFAB5EA2}" type="parTrans" cxnId="{0B23231C-44FE-6644-ABF6-443AF52BD04E}">
      <dgm:prSet/>
      <dgm:spPr/>
      <dgm:t>
        <a:bodyPr/>
        <a:lstStyle/>
        <a:p>
          <a:endParaRPr lang="de-DE"/>
        </a:p>
      </dgm:t>
    </dgm:pt>
    <dgm:pt modelId="{516B6F25-34B2-BF4F-B47E-DE4F51B8D73D}" type="sibTrans" cxnId="{0B23231C-44FE-6644-ABF6-443AF52BD04E}">
      <dgm:prSet/>
      <dgm:spPr/>
      <dgm:t>
        <a:bodyPr/>
        <a:lstStyle/>
        <a:p>
          <a:endParaRPr lang="de-DE"/>
        </a:p>
      </dgm:t>
    </dgm:pt>
    <dgm:pt modelId="{1CFF6B0C-A876-4C2E-8782-E66E109F53E0}">
      <dgm:prSet phldrT="[Text]" custT="1"/>
      <dgm:spPr/>
      <dgm:t>
        <a:bodyPr lIns="36000" tIns="129600" rIns="36000"/>
        <a:lstStyle/>
        <a:p>
          <a:pPr algn="ctr"/>
          <a:r>
            <a:rPr lang="de-DE" sz="2000" b="1" i="0" baseline="0" dirty="0" smtClean="0">
              <a:solidFill>
                <a:schemeClr val="tx1"/>
              </a:solidFill>
              <a:latin typeface="Arial Narrow"/>
            </a:rPr>
            <a:t>Berufs-</a:t>
          </a:r>
          <a:r>
            <a:rPr lang="de-DE" sz="2000" b="1" i="0" baseline="0" dirty="0" err="1" smtClean="0">
              <a:solidFill>
                <a:schemeClr val="tx1"/>
              </a:solidFill>
              <a:latin typeface="Arial Narrow"/>
            </a:rPr>
            <a:t>vorbe</a:t>
          </a:r>
          <a:r>
            <a:rPr lang="de-DE" sz="2000" b="1" i="0" baseline="0" dirty="0" smtClean="0">
              <a:solidFill>
                <a:schemeClr val="tx1"/>
              </a:solidFill>
              <a:latin typeface="Arial Narrow"/>
            </a:rPr>
            <a:t>-</a:t>
          </a:r>
          <a:r>
            <a:rPr lang="de-DE" sz="2000" b="1" i="0" baseline="0" dirty="0" err="1" smtClean="0">
              <a:solidFill>
                <a:schemeClr val="tx1"/>
              </a:solidFill>
              <a:latin typeface="Arial Narrow"/>
            </a:rPr>
            <a:t>reitung</a:t>
          </a:r>
          <a:endParaRPr lang="de-DE" sz="2000" b="1" i="0" baseline="0" dirty="0">
            <a:solidFill>
              <a:schemeClr val="tx1"/>
            </a:solidFill>
            <a:latin typeface="Arial Narrow"/>
          </a:endParaRPr>
        </a:p>
      </dgm:t>
    </dgm:pt>
    <dgm:pt modelId="{36CFED40-3594-418F-95BA-DDC7C2D46A13}" type="parTrans" cxnId="{071761AB-C42E-4A8F-9FA5-0FE091ADDE7A}">
      <dgm:prSet/>
      <dgm:spPr/>
      <dgm:t>
        <a:bodyPr/>
        <a:lstStyle/>
        <a:p>
          <a:endParaRPr lang="de-DE"/>
        </a:p>
      </dgm:t>
    </dgm:pt>
    <dgm:pt modelId="{792DAB00-DB3D-4E8C-8E59-BCAB6150EF63}" type="sibTrans" cxnId="{071761AB-C42E-4A8F-9FA5-0FE091ADDE7A}">
      <dgm:prSet/>
      <dgm:spPr/>
      <dgm:t>
        <a:bodyPr/>
        <a:lstStyle/>
        <a:p>
          <a:endParaRPr lang="de-DE"/>
        </a:p>
      </dgm:t>
    </dgm:pt>
    <dgm:pt modelId="{75C777CA-61DE-2041-BD06-CB5D8686F433}" type="pres">
      <dgm:prSet presAssocID="{099939EC-D414-2942-99F3-AAA7C77B982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B131E7C4-CE35-3542-9B3D-943F52B2AD8B}" type="pres">
      <dgm:prSet presAssocID="{099939EC-D414-2942-99F3-AAA7C77B9826}" presName="children" presStyleCnt="0"/>
      <dgm:spPr/>
    </dgm:pt>
    <dgm:pt modelId="{1D80166E-7F46-D347-889A-4B5EE3BF559E}" type="pres">
      <dgm:prSet presAssocID="{099939EC-D414-2942-99F3-AAA7C77B9826}" presName="childPlaceholder" presStyleCnt="0"/>
      <dgm:spPr/>
    </dgm:pt>
    <dgm:pt modelId="{48637B06-6BFE-FF4C-99E4-072B28A9BC7D}" type="pres">
      <dgm:prSet presAssocID="{099939EC-D414-2942-99F3-AAA7C77B9826}" presName="circle" presStyleCnt="0"/>
      <dgm:spPr/>
    </dgm:pt>
    <dgm:pt modelId="{FBBFD6A9-217D-494B-A106-91A9F83A7DDC}" type="pres">
      <dgm:prSet presAssocID="{099939EC-D414-2942-99F3-AAA7C77B9826}" presName="quadrant1" presStyleLbl="node1" presStyleIdx="0" presStyleCnt="4" custScaleX="10082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7923704-DA60-9A45-B6E9-434868D67C7D}" type="pres">
      <dgm:prSet presAssocID="{099939EC-D414-2942-99F3-AAA7C77B9826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3F9E4FC-2083-8246-AEB8-FF4B8CCD3612}" type="pres">
      <dgm:prSet presAssocID="{099939EC-D414-2942-99F3-AAA7C77B9826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ACD6E23-A5E8-254C-BD4D-A52A15DE7898}" type="pres">
      <dgm:prSet presAssocID="{099939EC-D414-2942-99F3-AAA7C77B9826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6847728-BA19-054F-8D04-88B7FF72EB15}" type="pres">
      <dgm:prSet presAssocID="{099939EC-D414-2942-99F3-AAA7C77B9826}" presName="quadrantPlaceholder" presStyleCnt="0"/>
      <dgm:spPr/>
    </dgm:pt>
    <dgm:pt modelId="{4D13C9CA-951C-EA45-8C22-15E7642BB8B2}" type="pres">
      <dgm:prSet presAssocID="{099939EC-D414-2942-99F3-AAA7C77B9826}" presName="center1" presStyleLbl="fgShp" presStyleIdx="0" presStyleCnt="2"/>
      <dgm:spPr/>
    </dgm:pt>
    <dgm:pt modelId="{5CF10C9C-5D56-DE4F-B393-1AD32993F6D4}" type="pres">
      <dgm:prSet presAssocID="{099939EC-D414-2942-99F3-AAA7C77B9826}" presName="center2" presStyleLbl="fgShp" presStyleIdx="1" presStyleCnt="2"/>
      <dgm:spPr/>
    </dgm:pt>
  </dgm:ptLst>
  <dgm:cxnLst>
    <dgm:cxn modelId="{E75EF245-1CA7-3448-A5E6-06F2AC188310}" type="presOf" srcId="{AC748C32-7439-F740-8DF4-5D96CC7E08FF}" destId="{FBBFD6A9-217D-494B-A106-91A9F83A7DDC}" srcOrd="0" destOrd="0" presId="urn:microsoft.com/office/officeart/2005/8/layout/cycle4"/>
    <dgm:cxn modelId="{0B23231C-44FE-6644-ABF6-443AF52BD04E}" srcId="{099939EC-D414-2942-99F3-AAA7C77B9826}" destId="{5A19E5D5-3D11-FA43-9240-0EBA2C871393}" srcOrd="3" destOrd="0" parTransId="{29F2AE11-0137-954A-8EA9-6AC8AFAB5EA2}" sibTransId="{516B6F25-34B2-BF4F-B47E-DE4F51B8D73D}"/>
    <dgm:cxn modelId="{071761AB-C42E-4A8F-9FA5-0FE091ADDE7A}" srcId="{099939EC-D414-2942-99F3-AAA7C77B9826}" destId="{1CFF6B0C-A876-4C2E-8782-E66E109F53E0}" srcOrd="1" destOrd="0" parTransId="{36CFED40-3594-418F-95BA-DDC7C2D46A13}" sibTransId="{792DAB00-DB3D-4E8C-8E59-BCAB6150EF63}"/>
    <dgm:cxn modelId="{9375C452-58E3-44F1-A320-EF47A663A54A}" type="presOf" srcId="{1CFF6B0C-A876-4C2E-8782-E66E109F53E0}" destId="{57923704-DA60-9A45-B6E9-434868D67C7D}" srcOrd="0" destOrd="0" presId="urn:microsoft.com/office/officeart/2005/8/layout/cycle4"/>
    <dgm:cxn modelId="{1799C979-AF8A-084C-9AB5-E65D94C9484B}" srcId="{099939EC-D414-2942-99F3-AAA7C77B9826}" destId="{063BC971-CFF5-DC4A-82DA-6B6591016BEB}" srcOrd="2" destOrd="0" parTransId="{7AA05913-825E-184F-B40F-8584FEA75E1E}" sibTransId="{50581E74-3569-7D40-B984-A58694E75E0D}"/>
    <dgm:cxn modelId="{10E262D5-FA62-784C-A5CB-209FC99FF577}" srcId="{099939EC-D414-2942-99F3-AAA7C77B9826}" destId="{AC748C32-7439-F740-8DF4-5D96CC7E08FF}" srcOrd="0" destOrd="0" parTransId="{A6973CFD-6EBB-BE4E-BBAD-228DA9B45108}" sibTransId="{ABDA0FD8-0260-B04A-9D80-ECA778AF9CA8}"/>
    <dgm:cxn modelId="{FD5D8995-0427-EB4E-9A76-0437827240A0}" type="presOf" srcId="{099939EC-D414-2942-99F3-AAA7C77B9826}" destId="{75C777CA-61DE-2041-BD06-CB5D8686F433}" srcOrd="0" destOrd="0" presId="urn:microsoft.com/office/officeart/2005/8/layout/cycle4"/>
    <dgm:cxn modelId="{18C034FA-9B99-437C-A0F4-54851E5EB83E}" type="presOf" srcId="{063BC971-CFF5-DC4A-82DA-6B6591016BEB}" destId="{E3F9E4FC-2083-8246-AEB8-FF4B8CCD3612}" srcOrd="0" destOrd="0" presId="urn:microsoft.com/office/officeart/2005/8/layout/cycle4"/>
    <dgm:cxn modelId="{318F97CB-41B2-40DC-AB68-53266887A7B5}" type="presOf" srcId="{5A19E5D5-3D11-FA43-9240-0EBA2C871393}" destId="{FACD6E23-A5E8-254C-BD4D-A52A15DE7898}" srcOrd="0" destOrd="0" presId="urn:microsoft.com/office/officeart/2005/8/layout/cycle4"/>
    <dgm:cxn modelId="{50233BEF-3924-F84D-B3CA-0B2D16696E21}" type="presParOf" srcId="{75C777CA-61DE-2041-BD06-CB5D8686F433}" destId="{B131E7C4-CE35-3542-9B3D-943F52B2AD8B}" srcOrd="0" destOrd="0" presId="urn:microsoft.com/office/officeart/2005/8/layout/cycle4"/>
    <dgm:cxn modelId="{5A8A7B30-B700-C14F-ADA0-37CD34E01C23}" type="presParOf" srcId="{B131E7C4-CE35-3542-9B3D-943F52B2AD8B}" destId="{1D80166E-7F46-D347-889A-4B5EE3BF559E}" srcOrd="0" destOrd="0" presId="urn:microsoft.com/office/officeart/2005/8/layout/cycle4"/>
    <dgm:cxn modelId="{2814D12E-5FF8-814E-B0C7-871664350CDC}" type="presParOf" srcId="{75C777CA-61DE-2041-BD06-CB5D8686F433}" destId="{48637B06-6BFE-FF4C-99E4-072B28A9BC7D}" srcOrd="1" destOrd="0" presId="urn:microsoft.com/office/officeart/2005/8/layout/cycle4"/>
    <dgm:cxn modelId="{BB4F8D51-1266-D94D-A3CF-DF364D46FCA2}" type="presParOf" srcId="{48637B06-6BFE-FF4C-99E4-072B28A9BC7D}" destId="{FBBFD6A9-217D-494B-A106-91A9F83A7DDC}" srcOrd="0" destOrd="0" presId="urn:microsoft.com/office/officeart/2005/8/layout/cycle4"/>
    <dgm:cxn modelId="{0F354D20-F97B-F54D-9CE1-C1FE809C0CD0}" type="presParOf" srcId="{48637B06-6BFE-FF4C-99E4-072B28A9BC7D}" destId="{57923704-DA60-9A45-B6E9-434868D67C7D}" srcOrd="1" destOrd="0" presId="urn:microsoft.com/office/officeart/2005/8/layout/cycle4"/>
    <dgm:cxn modelId="{CED1165D-C69D-D34B-91DB-541058FA8F69}" type="presParOf" srcId="{48637B06-6BFE-FF4C-99E4-072B28A9BC7D}" destId="{E3F9E4FC-2083-8246-AEB8-FF4B8CCD3612}" srcOrd="2" destOrd="0" presId="urn:microsoft.com/office/officeart/2005/8/layout/cycle4"/>
    <dgm:cxn modelId="{A871B280-2CFA-D44A-8ACA-215F7F294E62}" type="presParOf" srcId="{48637B06-6BFE-FF4C-99E4-072B28A9BC7D}" destId="{FACD6E23-A5E8-254C-BD4D-A52A15DE7898}" srcOrd="3" destOrd="0" presId="urn:microsoft.com/office/officeart/2005/8/layout/cycle4"/>
    <dgm:cxn modelId="{BCE83444-2A7D-B34C-8A5E-7D2CCA14987B}" type="presParOf" srcId="{48637B06-6BFE-FF4C-99E4-072B28A9BC7D}" destId="{D6847728-BA19-054F-8D04-88B7FF72EB15}" srcOrd="4" destOrd="0" presId="urn:microsoft.com/office/officeart/2005/8/layout/cycle4"/>
    <dgm:cxn modelId="{A60F5FF4-197D-2449-AA25-9FD3726209E4}" type="presParOf" srcId="{75C777CA-61DE-2041-BD06-CB5D8686F433}" destId="{4D13C9CA-951C-EA45-8C22-15E7642BB8B2}" srcOrd="2" destOrd="0" presId="urn:microsoft.com/office/officeart/2005/8/layout/cycle4"/>
    <dgm:cxn modelId="{B807D0D7-378A-014C-8E18-B969C8404516}" type="presParOf" srcId="{75C777CA-61DE-2041-BD06-CB5D8686F433}" destId="{5CF10C9C-5D56-DE4F-B393-1AD32993F6D4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BFD6A9-217D-494B-A106-91A9F83A7DDC}">
      <dsp:nvSpPr>
        <dsp:cNvPr id="0" name=""/>
        <dsp:cNvSpPr/>
      </dsp:nvSpPr>
      <dsp:spPr>
        <a:xfrm>
          <a:off x="822127" y="257272"/>
          <a:ext cx="1748959" cy="1734666"/>
        </a:xfrm>
        <a:prstGeom prst="pieWedg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3">
                <a:alpha val="9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" tIns="129600" rIns="3600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i="0" kern="1200" baseline="0" dirty="0" smtClean="0">
              <a:solidFill>
                <a:schemeClr val="tx1"/>
              </a:solidFill>
              <a:latin typeface="Arial Narrow"/>
            </a:rPr>
            <a:t>Berufs-ausbildung</a:t>
          </a:r>
          <a:endParaRPr lang="de-DE" sz="2000" b="1" i="0" kern="1200" baseline="0" dirty="0">
            <a:solidFill>
              <a:schemeClr val="tx1"/>
            </a:solidFill>
            <a:latin typeface="Arial Narrow"/>
          </a:endParaRPr>
        </a:p>
      </dsp:txBody>
      <dsp:txXfrm>
        <a:off x="1334385" y="765344"/>
        <a:ext cx="1236701" cy="1226594"/>
      </dsp:txXfrm>
    </dsp:sp>
    <dsp:sp modelId="{57923704-DA60-9A45-B6E9-434868D67C7D}">
      <dsp:nvSpPr>
        <dsp:cNvPr id="0" name=""/>
        <dsp:cNvSpPr/>
      </dsp:nvSpPr>
      <dsp:spPr>
        <a:xfrm rot="5400000">
          <a:off x="2644064" y="257272"/>
          <a:ext cx="1734666" cy="1734666"/>
        </a:xfrm>
        <a:prstGeom prst="pieWedg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3333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3">
                <a:alpha val="90000"/>
                <a:hueOff val="0"/>
                <a:satOff val="0"/>
                <a:lumOff val="0"/>
                <a:alphaOff val="-13333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3333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" tIns="129600" rIns="3600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i="0" kern="1200" baseline="0" dirty="0" smtClean="0">
              <a:solidFill>
                <a:schemeClr val="tx1"/>
              </a:solidFill>
              <a:latin typeface="Arial Narrow"/>
            </a:rPr>
            <a:t>Berufs-</a:t>
          </a:r>
          <a:r>
            <a:rPr lang="de-DE" sz="2000" b="1" i="0" kern="1200" baseline="0" dirty="0" err="1" smtClean="0">
              <a:solidFill>
                <a:schemeClr val="tx1"/>
              </a:solidFill>
              <a:latin typeface="Arial Narrow"/>
            </a:rPr>
            <a:t>vorbe</a:t>
          </a:r>
          <a:r>
            <a:rPr lang="de-DE" sz="2000" b="1" i="0" kern="1200" baseline="0" dirty="0" smtClean="0">
              <a:solidFill>
                <a:schemeClr val="tx1"/>
              </a:solidFill>
              <a:latin typeface="Arial Narrow"/>
            </a:rPr>
            <a:t>-</a:t>
          </a:r>
          <a:r>
            <a:rPr lang="de-DE" sz="2000" b="1" i="0" kern="1200" baseline="0" dirty="0" err="1" smtClean="0">
              <a:solidFill>
                <a:schemeClr val="tx1"/>
              </a:solidFill>
              <a:latin typeface="Arial Narrow"/>
            </a:rPr>
            <a:t>reitung</a:t>
          </a:r>
          <a:endParaRPr lang="de-DE" sz="2000" b="1" i="0" kern="1200" baseline="0" dirty="0">
            <a:solidFill>
              <a:schemeClr val="tx1"/>
            </a:solidFill>
            <a:latin typeface="Arial Narrow"/>
          </a:endParaRPr>
        </a:p>
      </dsp:txBody>
      <dsp:txXfrm rot="-5400000">
        <a:off x="2644064" y="765344"/>
        <a:ext cx="1226594" cy="1226594"/>
      </dsp:txXfrm>
    </dsp:sp>
    <dsp:sp modelId="{E3F9E4FC-2083-8246-AEB8-FF4B8CCD3612}">
      <dsp:nvSpPr>
        <dsp:cNvPr id="0" name=""/>
        <dsp:cNvSpPr/>
      </dsp:nvSpPr>
      <dsp:spPr>
        <a:xfrm rot="10800000">
          <a:off x="2644064" y="2072061"/>
          <a:ext cx="1734666" cy="1734666"/>
        </a:xfrm>
        <a:prstGeom prst="pieWedg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6667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3">
                <a:alpha val="90000"/>
                <a:hueOff val="0"/>
                <a:satOff val="0"/>
                <a:lumOff val="0"/>
                <a:alphaOff val="-26667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6667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" tIns="142240" rIns="3600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i="0" kern="1200" baseline="0" dirty="0" smtClean="0">
              <a:solidFill>
                <a:schemeClr val="tx1"/>
              </a:solidFill>
              <a:latin typeface="Arial Narrow"/>
            </a:rPr>
            <a:t>Fachhoch-schulreife</a:t>
          </a:r>
          <a:endParaRPr lang="de-DE" sz="2000" b="1" i="0" kern="1200" baseline="0" dirty="0">
            <a:solidFill>
              <a:schemeClr val="tx1"/>
            </a:solidFill>
            <a:latin typeface="Arial Narrow"/>
          </a:endParaRPr>
        </a:p>
      </dsp:txBody>
      <dsp:txXfrm rot="10800000">
        <a:off x="2644064" y="2072061"/>
        <a:ext cx="1226594" cy="1226594"/>
      </dsp:txXfrm>
    </dsp:sp>
    <dsp:sp modelId="{FACD6E23-A5E8-254C-BD4D-A52A15DE7898}">
      <dsp:nvSpPr>
        <dsp:cNvPr id="0" name=""/>
        <dsp:cNvSpPr/>
      </dsp:nvSpPr>
      <dsp:spPr>
        <a:xfrm rot="16200000">
          <a:off x="829274" y="2072061"/>
          <a:ext cx="1734666" cy="1734666"/>
        </a:xfrm>
        <a:prstGeom prst="pieWedg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3">
                <a:alpha val="90000"/>
                <a:hueOff val="0"/>
                <a:satOff val="0"/>
                <a:lumOff val="0"/>
                <a:alphaOff val="-4000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" tIns="142240" rIns="3600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i="0" kern="1200" baseline="0" dirty="0" smtClean="0">
              <a:solidFill>
                <a:schemeClr val="tx1"/>
              </a:solidFill>
              <a:latin typeface="Arial Narrow"/>
            </a:rPr>
            <a:t>Allgemeine Hochschul-reife</a:t>
          </a:r>
          <a:endParaRPr lang="de-DE" sz="2000" b="1" i="0" kern="1200" baseline="0" dirty="0">
            <a:solidFill>
              <a:schemeClr val="tx1"/>
            </a:solidFill>
            <a:latin typeface="Arial Narrow"/>
          </a:endParaRPr>
        </a:p>
      </dsp:txBody>
      <dsp:txXfrm rot="5400000">
        <a:off x="1337346" y="2072061"/>
        <a:ext cx="1226594" cy="1226594"/>
      </dsp:txXfrm>
    </dsp:sp>
    <dsp:sp modelId="{4D13C9CA-951C-EA45-8C22-15E7642BB8B2}">
      <dsp:nvSpPr>
        <dsp:cNvPr id="0" name=""/>
        <dsp:cNvSpPr/>
      </dsp:nvSpPr>
      <dsp:spPr>
        <a:xfrm>
          <a:off x="2304542" y="1671445"/>
          <a:ext cx="598920" cy="520800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000000">
              <a:alpha val="75000"/>
            </a:srgbClr>
          </a:innerShdw>
          <a:reflection blurRad="101600" stA="40000" endPos="50000" dist="63500" dir="5400000" fadeDir="7200000" sy="-100000" kx="300000" rotWithShape="0"/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CF10C9C-5D56-DE4F-B393-1AD32993F6D4}">
      <dsp:nvSpPr>
        <dsp:cNvPr id="0" name=""/>
        <dsp:cNvSpPr/>
      </dsp:nvSpPr>
      <dsp:spPr>
        <a:xfrm rot="10800000">
          <a:off x="2304542" y="1871753"/>
          <a:ext cx="598920" cy="520800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000000">
              <a:alpha val="75000"/>
            </a:srgbClr>
          </a:innerShdw>
          <a:reflection blurRad="101600" stA="40000" endPos="50000" dist="63500" dir="5400000" fadeDir="7200000" sy="-100000" kx="300000" rotWithShape="0"/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A8CF1-8A1E-184C-A516-3C0E1D5DFBE5}" type="datetimeFigureOut">
              <a:rPr lang="de-DE" smtClean="0"/>
              <a:t>05.03.2019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0F977-D2D9-D64A-A4B0-47173ADAF0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68387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6E2F5-B495-F340-9652-C6B443492AAB}" type="datetimeFigureOut">
              <a:rPr lang="de-DE" smtClean="0"/>
              <a:t>05.03.2019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25F07F-8AB9-B441-AB72-A9636DD823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70236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Begrüßung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F07F-8AB9-B441-AB72-A9636DD823D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1249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F07F-8AB9-B441-AB72-A9636DD823D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633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Nachdem ihre</a:t>
            </a:r>
            <a:r>
              <a:rPr lang="de-DE" baseline="0" dirty="0" smtClean="0"/>
              <a:t> Kinder die Sekundarschule 10 Jahre besucht haben, gibt es die verschiedensten Möglichkeit für den weiteren beruflichen Werdegang.</a:t>
            </a:r>
          </a:p>
          <a:p>
            <a:r>
              <a:rPr lang="de-DE" b="1" dirty="0" smtClean="0"/>
              <a:t>Oberstufe</a:t>
            </a:r>
            <a:r>
              <a:rPr lang="de-DE" dirty="0" smtClean="0"/>
              <a:t>n</a:t>
            </a:r>
            <a:r>
              <a:rPr lang="de-DE" b="1" dirty="0" smtClean="0"/>
              <a:t>zentrum</a:t>
            </a:r>
          </a:p>
          <a:p>
            <a:r>
              <a:rPr lang="de-DE" b="0" dirty="0" smtClean="0"/>
              <a:t>ab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Kl</a:t>
            </a:r>
            <a:r>
              <a:rPr lang="de-DE" b="0" baseline="0" dirty="0" smtClean="0"/>
              <a:t> 10     mehrere Mögl. unter einem Dach</a:t>
            </a:r>
          </a:p>
          <a:p>
            <a:r>
              <a:rPr lang="de-DE" b="0" baseline="0" dirty="0" smtClean="0"/>
              <a:t>ausgerichtet nach Berufsfeldern</a:t>
            </a: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F07F-8AB9-B441-AB72-A9636DD823D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9878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Entscheidung welches</a:t>
            </a:r>
            <a:r>
              <a:rPr lang="de-DE" baseline="0" dirty="0" smtClean="0"/>
              <a:t> Berufsfeld, dann welche Schule in Frage kommt</a:t>
            </a:r>
          </a:p>
          <a:p>
            <a:r>
              <a:rPr lang="de-DE" baseline="0" dirty="0" smtClean="0"/>
              <a:t>Anmeldung im EALS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F07F-8AB9-B441-AB72-A9636DD823D4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6027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E829-D7BE-F84F-AA0B-3B4EA670B3C6}" type="datetime1">
              <a:rPr lang="de-DE" smtClean="0"/>
              <a:t>05.03.2019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Berliner Oberstufenzentren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‹Nr.›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6AB33-2E7B-2D4B-A603-CD2559266B95}" type="datetime1">
              <a:rPr lang="de-DE" smtClean="0"/>
              <a:t>05.03.2019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Berliner Oberstufenzentren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6E7E-1263-4D43-A522-7AEF92E3DFC2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6E8500-2438-5E4A-97DE-AB58E304A1E2}" type="datetime1">
              <a:rPr lang="de-DE" smtClean="0"/>
              <a:t>05.03.2019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Berliner Oberstufenzentren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Beschriftu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97C08-1ECE-6F44-AC40-9E92B1722D95}" type="datetime1">
              <a:rPr lang="de-DE" smtClean="0"/>
              <a:t>05.03.2019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Berliner Oberstufenzentren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6E7E-1263-4D43-A522-7AEF92E3DFC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Bild auf Platzhalter ziehen oder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er mit Beschriftu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8487C1-D135-C748-8981-4983E6661591}" type="datetime1">
              <a:rPr lang="de-DE" smtClean="0"/>
              <a:t>05.03.2019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Berliner Oberstufenzentren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6E7E-1263-4D43-A522-7AEF92E3DFC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Bild auf Platzhalter ziehen oder durch Klicken auf Symbol hinzufügen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Bild auf Platzhalter ziehen oder durch Klicken auf Symbol hinzufügen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Bild auf Platzhalter ziehen oder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BAF2-3467-7543-AD06-4BB344229C31}" type="datetime1">
              <a:rPr lang="de-DE" smtClean="0"/>
              <a:t>05.03.2019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Berliner Oberstufenzentren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6E7E-1263-4D43-A522-7AEF92E3DFC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A2543-70B9-B94D-A3C7-329E9BC7832C}" type="datetime1">
              <a:rPr lang="de-DE" smtClean="0"/>
              <a:t>05.03.2019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Berliner Oberstufenzentren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6E7E-1263-4D43-A522-7AEF92E3DFC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ußform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B1B12-46D2-394B-9FFB-0735011DE667}" type="datetime1">
              <a:rPr lang="de-DE" smtClean="0"/>
              <a:t>05.03.2019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Berliner Oberstufenzentren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6E7E-1263-4D43-A522-7AEF92E3DFC2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A76E-E0CF-9644-9E7A-FE76454F1036}" type="datetime1">
              <a:rPr lang="de-DE" smtClean="0"/>
              <a:t>05.03.2019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Berliner Oberstufenzentren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6E7E-1263-4D43-A522-7AEF92E3DFC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12B403-F18E-C84C-9510-96EF12B5CBA0}" type="datetime1">
              <a:rPr lang="de-DE" smtClean="0"/>
              <a:t>05.03.2019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r>
              <a:rPr lang="en-US" smtClean="0"/>
              <a:t>Berliner Oberstufenzentren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AF16DE-A0D5-4438-950F-5B1E159C2C2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88CC-83AA-8843-B8B2-94F1EAA893EE}" type="datetime1">
              <a:rPr lang="de-DE" smtClean="0"/>
              <a:t>05.03.2019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Berliner Oberstufenzentren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6E7E-1263-4D43-A522-7AEF92E3DFC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BC4A-6CDC-8749-83DE-E8D8E1816A8A}" type="datetime1">
              <a:rPr lang="de-DE" smtClean="0"/>
              <a:t>05.03.2019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Berliner Oberstufenzentren</a:t>
            </a: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6E7E-1263-4D43-A522-7AEF92E3DFC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nhalte, oben und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9F986-C5AE-7140-9A04-DDC2819D40E7}" type="datetime1">
              <a:rPr lang="de-DE" smtClean="0"/>
              <a:t>05.03.2019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Berliner Oberstufenzentren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6E7E-1263-4D43-A522-7AEF92E3DFC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424C-850D-AF4C-ABDD-5AA6910E1C0B}" type="datetime1">
              <a:rPr lang="de-DE" smtClean="0"/>
              <a:t>05.03.2019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Berliner Oberstufenzentren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6E7E-1263-4D43-A522-7AEF92E3DFC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2B15C-0D1A-5346-843F-D8846EDDFF9B}" type="datetime1">
              <a:rPr lang="de-DE" smtClean="0"/>
              <a:t>05.03.2019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Berliner Oberstufenzentren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6E7E-1263-4D43-A522-7AEF92E3DFC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CAAF-D66D-2044-A596-D3D280195B7B}" type="datetime1">
              <a:rPr lang="de-DE" smtClean="0"/>
              <a:t>05.03.2019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Berliner Oberstufenzentren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6E7E-1263-4D43-A522-7AEF92E3DFC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F05C69C-0E46-CE44-A95D-F0975DEAB0C3}" type="datetime1">
              <a:rPr lang="de-DE" smtClean="0"/>
              <a:t>05.03.2019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smtClean="0"/>
              <a:t>Berliner Oberstufenzentren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44D6E7E-1263-4D43-A522-7AEF92E3DFC2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  <p:sldLayoutId id="2147484308" r:id="rId12"/>
    <p:sldLayoutId id="2147484309" r:id="rId13"/>
    <p:sldLayoutId id="2147484310" r:id="rId14"/>
    <p:sldLayoutId id="2147484311" r:id="rId15"/>
    <p:sldLayoutId id="2147484312" r:id="rId16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Berliner Oberstufenzentren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Berufliche </a:t>
            </a:r>
            <a:r>
              <a:rPr lang="de-DE" dirty="0"/>
              <a:t>W</a:t>
            </a:r>
            <a:r>
              <a:rPr lang="de-DE" dirty="0" smtClean="0"/>
              <a:t>ege im Überblick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437515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438" y="345141"/>
            <a:ext cx="8229600" cy="1143000"/>
          </a:xfrm>
        </p:spPr>
        <p:txBody>
          <a:bodyPr/>
          <a:lstStyle/>
          <a:p>
            <a:r>
              <a:rPr lang="de-DE" dirty="0" smtClean="0"/>
              <a:t>Wo kann man sich informieren?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  <a:buFont typeface="Arial"/>
              <a:buChar char="•"/>
            </a:pPr>
            <a:r>
              <a:rPr lang="de-DE" sz="2400" dirty="0" smtClean="0">
                <a:latin typeface="Arial"/>
                <a:cs typeface="Arial"/>
              </a:rPr>
              <a:t>www.oberstufenzentrum.de</a:t>
            </a:r>
          </a:p>
          <a:p>
            <a:pPr>
              <a:buClrTx/>
              <a:buFont typeface="Arial"/>
              <a:buChar char="•"/>
            </a:pPr>
            <a:r>
              <a:rPr lang="de-DE" sz="2400" dirty="0" smtClean="0">
                <a:latin typeface="Arial"/>
                <a:cs typeface="Arial"/>
              </a:rPr>
              <a:t>www.wege-zum-beruf.de</a:t>
            </a:r>
          </a:p>
          <a:p>
            <a:pPr>
              <a:buClrTx/>
              <a:buFont typeface="Arial"/>
              <a:buChar char="•"/>
            </a:pPr>
            <a:r>
              <a:rPr lang="de-DE" sz="2400" dirty="0" smtClean="0">
                <a:latin typeface="Arial"/>
                <a:cs typeface="Arial"/>
              </a:rPr>
              <a:t>Jugendberufsagentur</a:t>
            </a:r>
          </a:p>
          <a:p>
            <a:pPr>
              <a:buClrTx/>
              <a:buFont typeface="Arial"/>
              <a:buChar char="•"/>
            </a:pPr>
            <a:r>
              <a:rPr lang="de-DE" sz="2400" dirty="0" smtClean="0">
                <a:latin typeface="Arial"/>
                <a:cs typeface="Arial"/>
              </a:rPr>
              <a:t>BSO-Team der Sophie-Scholl-Schule</a:t>
            </a:r>
            <a:endParaRPr lang="de-DE" sz="2400" dirty="0">
              <a:latin typeface="Arial"/>
              <a:cs typeface="Arial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Berliner Oberstufenzentren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6E7E-1263-4D43-A522-7AEF92E3DFC2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806992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Inhalt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Berliner Oberstufenzentren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6E7E-1263-4D43-A522-7AEF92E3DFC2}" type="slidenum">
              <a:rPr lang="de-DE" smtClean="0"/>
              <a:t>2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457200" y="2690336"/>
            <a:ext cx="8112034" cy="2628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Font typeface="Arial"/>
              <a:buChar char="•"/>
            </a:pPr>
            <a:r>
              <a:rPr lang="de-DE" sz="3200" dirty="0">
                <a:latin typeface="Arial"/>
                <a:cs typeface="Arial"/>
              </a:rPr>
              <a:t>Welche Berufsfelder gibt es?</a:t>
            </a:r>
          </a:p>
          <a:p>
            <a:pPr marL="457200" indent="-457200">
              <a:lnSpc>
                <a:spcPct val="130000"/>
              </a:lnSpc>
              <a:buFont typeface="Arial"/>
              <a:buChar char="•"/>
            </a:pPr>
            <a:r>
              <a:rPr lang="de-DE" sz="3200" dirty="0" smtClean="0">
                <a:latin typeface="Arial"/>
                <a:cs typeface="Arial"/>
              </a:rPr>
              <a:t>Welche </a:t>
            </a:r>
            <a:r>
              <a:rPr lang="de-DE" sz="3200" dirty="0">
                <a:latin typeface="Arial"/>
                <a:cs typeface="Arial"/>
              </a:rPr>
              <a:t>Möglichkeiten bieten die OSZ?</a:t>
            </a:r>
          </a:p>
          <a:p>
            <a:pPr marL="457200" indent="-457200">
              <a:lnSpc>
                <a:spcPct val="130000"/>
              </a:lnSpc>
              <a:buFont typeface="Arial"/>
              <a:buChar char="•"/>
            </a:pPr>
            <a:r>
              <a:rPr lang="de-DE" sz="3200" dirty="0" smtClean="0">
                <a:latin typeface="Arial"/>
                <a:cs typeface="Arial"/>
              </a:rPr>
              <a:t>Wie läuft die Anmeldung/Bewerbung für einen Bildungsgang am OSZ</a:t>
            </a:r>
            <a:endParaRPr lang="de-DE"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559675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5613" y="345141"/>
            <a:ext cx="8229600" cy="1143000"/>
          </a:xfrm>
        </p:spPr>
        <p:txBody>
          <a:bodyPr/>
          <a:lstStyle/>
          <a:p>
            <a:r>
              <a:rPr lang="de-DE" dirty="0" smtClean="0"/>
              <a:t>Welche Berufsfelder gibt es?</a:t>
            </a:r>
            <a:endParaRPr lang="de-DE" dirty="0"/>
          </a:p>
        </p:txBody>
      </p:sp>
      <p:pic>
        <p:nvPicPr>
          <p:cNvPr id="6" name="Inhaltsplatzhalter 5" descr="Berufsfelder.pn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7" b="2917"/>
          <a:stretch>
            <a:fillRect/>
          </a:stretch>
        </p:blipFill>
        <p:spPr>
          <a:xfrm>
            <a:off x="4634753" y="2629277"/>
            <a:ext cx="4316637" cy="3727073"/>
          </a:xfrm>
        </p:spPr>
      </p:pic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>
          <a:xfrm>
            <a:off x="270649" y="3308627"/>
            <a:ext cx="4364104" cy="2369880"/>
          </a:xfr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 typeface="Arial"/>
              <a:buChar char="•"/>
              <a:defRPr/>
            </a:pP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</a:rPr>
              <a:t>Wirtschaft und Verwaltung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Font typeface="Arial"/>
              <a:buChar char="•"/>
              <a:defRPr/>
            </a:pPr>
            <a:r>
              <a:rPr lang="de-DE" altLang="de-DE" dirty="0" smtClean="0">
                <a:solidFill>
                  <a:schemeClr val="tx1"/>
                </a:solidFill>
                <a:latin typeface="Arial" panose="020B0604020202020204" pitchFamily="34" charset="0"/>
              </a:rPr>
              <a:t>Technik und Naturwissenschaften</a:t>
            </a:r>
            <a:endParaRPr lang="de-DE" altLang="de-DE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Font typeface="Arial"/>
              <a:buChar char="•"/>
              <a:defRPr/>
            </a:pPr>
            <a:r>
              <a:rPr lang="de-DE" altLang="de-DE" dirty="0" smtClean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Gestaltung</a:t>
            </a:r>
            <a:endParaRPr lang="de-DE" altLang="de-DE" dirty="0">
              <a:solidFill>
                <a:schemeClr val="tx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Font typeface="Arial"/>
              <a:buChar char="•"/>
              <a:defRPr/>
            </a:pPr>
            <a:r>
              <a:rPr lang="de-DE" altLang="de-DE" dirty="0" smtClean="0">
                <a:solidFill>
                  <a:schemeClr val="tx1"/>
                </a:solidFill>
                <a:latin typeface="Arial" panose="020B0604020202020204" pitchFamily="34" charset="0"/>
              </a:rPr>
              <a:t>Gesundheit, Ernährung, Gastgewerbe und Agrarwirtschaft</a:t>
            </a:r>
            <a:endParaRPr lang="de-DE" altLang="de-DE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Font typeface="Arial"/>
              <a:buChar char="•"/>
              <a:defRPr/>
            </a:pPr>
            <a:r>
              <a:rPr lang="de-DE" altLang="de-DE" dirty="0" smtClean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Sozialpädagogik und Sozialwesen</a:t>
            </a:r>
            <a:endParaRPr lang="de-DE" altLang="de-DE" dirty="0">
              <a:solidFill>
                <a:schemeClr val="tx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Berliner Oberstufenzentren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6E7E-1263-4D43-A522-7AEF92E3DFC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022061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Bereich</a:t>
            </a:r>
            <a:br>
              <a:rPr lang="de-DE" dirty="0" smtClean="0"/>
            </a:br>
            <a:r>
              <a:rPr lang="de-DE" dirty="0" smtClean="0"/>
              <a:t>Wirtschaft und Verwaltung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Berliner Oberstufenzentren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6E7E-1263-4D43-A522-7AEF92E3DFC2}" type="slidenum">
              <a:rPr lang="de-DE" smtClean="0"/>
              <a:t>4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504142" y="3020602"/>
            <a:ext cx="29220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latin typeface="Arial"/>
                <a:cs typeface="Arial"/>
              </a:rPr>
              <a:t>Kaufmännische Berufe:</a:t>
            </a:r>
            <a:endParaRPr lang="de-DE" sz="2000" dirty="0">
              <a:latin typeface="Arial"/>
              <a:cs typeface="Arial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590528" y="3612394"/>
            <a:ext cx="6189501" cy="193899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de-DE" sz="2000" dirty="0" smtClean="0">
                <a:latin typeface="Arial"/>
                <a:cs typeface="Arial"/>
              </a:rPr>
              <a:t>Handel</a:t>
            </a:r>
          </a:p>
          <a:p>
            <a:pPr marL="342900" indent="-342900">
              <a:buFont typeface="Arial"/>
              <a:buChar char="•"/>
            </a:pPr>
            <a:r>
              <a:rPr lang="de-DE" sz="2000" dirty="0" smtClean="0">
                <a:latin typeface="Arial"/>
                <a:cs typeface="Arial"/>
              </a:rPr>
              <a:t>Finanzwirtschaft</a:t>
            </a:r>
          </a:p>
          <a:p>
            <a:pPr marL="342900" indent="-342900">
              <a:buFont typeface="Arial"/>
              <a:buChar char="•"/>
            </a:pPr>
            <a:r>
              <a:rPr lang="de-DE" sz="2000" dirty="0" smtClean="0">
                <a:latin typeface="Arial"/>
                <a:cs typeface="Arial"/>
              </a:rPr>
              <a:t>Versicherungen</a:t>
            </a:r>
          </a:p>
          <a:p>
            <a:pPr marL="342900" indent="-342900">
              <a:buFont typeface="Arial"/>
              <a:buChar char="•"/>
            </a:pPr>
            <a:r>
              <a:rPr lang="de-DE" sz="2000" dirty="0" smtClean="0">
                <a:latin typeface="Arial"/>
                <a:cs typeface="Arial"/>
              </a:rPr>
              <a:t>Industrie</a:t>
            </a:r>
          </a:p>
          <a:p>
            <a:pPr marL="342900" indent="-342900">
              <a:buFont typeface="Arial"/>
              <a:buChar char="•"/>
            </a:pPr>
            <a:r>
              <a:rPr lang="de-DE" sz="2000" dirty="0" smtClean="0">
                <a:latin typeface="Arial"/>
                <a:cs typeface="Arial"/>
              </a:rPr>
              <a:t>Medienwirtschaft</a:t>
            </a:r>
          </a:p>
          <a:p>
            <a:pPr marL="342900" indent="-342900">
              <a:buFont typeface="Arial"/>
              <a:buChar char="•"/>
            </a:pPr>
            <a:r>
              <a:rPr lang="de-DE" sz="2000" dirty="0" smtClean="0">
                <a:latin typeface="Arial"/>
                <a:cs typeface="Arial"/>
              </a:rPr>
              <a:t>Informationswirtschaft</a:t>
            </a:r>
          </a:p>
          <a:p>
            <a:pPr marL="342900" indent="-342900">
              <a:buFont typeface="Arial"/>
              <a:buChar char="•"/>
            </a:pPr>
            <a:r>
              <a:rPr lang="de-DE" sz="2000" dirty="0" smtClean="0">
                <a:latin typeface="Arial"/>
                <a:cs typeface="Arial"/>
              </a:rPr>
              <a:t>Bürowirtschaft</a:t>
            </a:r>
          </a:p>
          <a:p>
            <a:pPr marL="342900" indent="-342900">
              <a:buFont typeface="Arial"/>
              <a:buChar char="•"/>
            </a:pPr>
            <a:r>
              <a:rPr lang="de-DE" sz="2000" dirty="0" smtClean="0">
                <a:latin typeface="Arial"/>
                <a:cs typeface="Arial"/>
              </a:rPr>
              <a:t>Steuern</a:t>
            </a:r>
          </a:p>
          <a:p>
            <a:pPr marL="342900" indent="-342900">
              <a:buFont typeface="Arial"/>
              <a:buChar char="•"/>
            </a:pPr>
            <a:r>
              <a:rPr lang="de-DE" sz="2000" dirty="0" smtClean="0">
                <a:latin typeface="Arial"/>
                <a:cs typeface="Arial"/>
              </a:rPr>
              <a:t>Immobilien</a:t>
            </a:r>
          </a:p>
          <a:p>
            <a:pPr marL="342900" indent="-342900">
              <a:buFont typeface="Arial"/>
              <a:buChar char="•"/>
            </a:pPr>
            <a:r>
              <a:rPr lang="de-DE" sz="2000" dirty="0" smtClean="0">
                <a:latin typeface="Arial"/>
                <a:cs typeface="Arial"/>
              </a:rPr>
              <a:t>Logistik</a:t>
            </a:r>
            <a:endParaRPr lang="de-DE" sz="2000" dirty="0">
              <a:latin typeface="Arial"/>
              <a:cs typeface="Arial"/>
            </a:endParaRPr>
          </a:p>
        </p:txBody>
      </p:sp>
      <p:pic>
        <p:nvPicPr>
          <p:cNvPr id="22" name="Bild 21" descr="563474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405" y="2349699"/>
            <a:ext cx="160324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20091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Bereich Technik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Berliner Oberstufenzentren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6E7E-1263-4D43-A522-7AEF92E3DFC2}" type="slidenum">
              <a:rPr lang="de-DE" smtClean="0"/>
              <a:t>5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690461" y="2416482"/>
            <a:ext cx="29961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latin typeface="Arial"/>
                <a:cs typeface="Arial"/>
              </a:rPr>
              <a:t>Metalltechnik:</a:t>
            </a:r>
          </a:p>
          <a:p>
            <a:pPr marL="342900" indent="-342900">
              <a:buFont typeface="Arial"/>
              <a:buChar char="•"/>
            </a:pPr>
            <a:r>
              <a:rPr lang="de-DE" sz="2000" dirty="0" smtClean="0">
                <a:latin typeface="Arial"/>
                <a:cs typeface="Arial"/>
              </a:rPr>
              <a:t>Metallbauer</a:t>
            </a:r>
          </a:p>
          <a:p>
            <a:pPr marL="342900" indent="-342900">
              <a:buFont typeface="Arial"/>
              <a:buChar char="•"/>
            </a:pPr>
            <a:r>
              <a:rPr lang="de-DE" sz="2000" dirty="0" smtClean="0">
                <a:latin typeface="Arial"/>
                <a:cs typeface="Arial"/>
              </a:rPr>
              <a:t>Karosserie- und Fahrzeugmechaniker</a:t>
            </a:r>
          </a:p>
          <a:p>
            <a:pPr marL="342900" indent="-342900">
              <a:buFont typeface="Arial"/>
              <a:buChar char="•"/>
            </a:pPr>
            <a:r>
              <a:rPr lang="de-DE" sz="2000" dirty="0" err="1" smtClean="0">
                <a:latin typeface="Arial"/>
                <a:cs typeface="Arial"/>
              </a:rPr>
              <a:t>KfZ</a:t>
            </a:r>
            <a:r>
              <a:rPr lang="de-DE" sz="2000" dirty="0" smtClean="0">
                <a:latin typeface="Arial"/>
                <a:cs typeface="Arial"/>
              </a:rPr>
              <a:t>-Mechatroniker</a:t>
            </a:r>
          </a:p>
          <a:p>
            <a:pPr marL="342900" indent="-342900">
              <a:buFont typeface="Arial"/>
              <a:buChar char="•"/>
            </a:pPr>
            <a:r>
              <a:rPr lang="de-DE" sz="2000" dirty="0" smtClean="0">
                <a:latin typeface="Arial"/>
                <a:cs typeface="Arial"/>
              </a:rPr>
              <a:t>Fahrradmonteur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503480" y="2399617"/>
            <a:ext cx="29961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latin typeface="Arial"/>
                <a:cs typeface="Arial"/>
              </a:rPr>
              <a:t>Bautechnik:</a:t>
            </a:r>
          </a:p>
          <a:p>
            <a:pPr marL="342900" indent="-342900">
              <a:buFont typeface="Arial"/>
              <a:buChar char="•"/>
            </a:pPr>
            <a:r>
              <a:rPr lang="de-DE" sz="2000" dirty="0" smtClean="0">
                <a:latin typeface="Arial"/>
                <a:cs typeface="Arial"/>
              </a:rPr>
              <a:t>Bauzeichner</a:t>
            </a:r>
          </a:p>
          <a:p>
            <a:pPr marL="342900" indent="-342900">
              <a:buFont typeface="Arial"/>
              <a:buChar char="•"/>
            </a:pPr>
            <a:r>
              <a:rPr lang="de-DE" sz="2000" dirty="0" smtClean="0">
                <a:latin typeface="Arial"/>
                <a:cs typeface="Arial"/>
              </a:rPr>
              <a:t>Maurer</a:t>
            </a:r>
          </a:p>
          <a:p>
            <a:pPr marL="342900" indent="-342900">
              <a:buFont typeface="Arial"/>
              <a:buChar char="•"/>
            </a:pPr>
            <a:r>
              <a:rPr lang="de-DE" sz="2000" dirty="0" smtClean="0">
                <a:latin typeface="Arial"/>
                <a:cs typeface="Arial"/>
              </a:rPr>
              <a:t>Zimmerer</a:t>
            </a:r>
          </a:p>
          <a:p>
            <a:pPr marL="342900" indent="-342900">
              <a:buFont typeface="Arial"/>
              <a:buChar char="•"/>
            </a:pPr>
            <a:r>
              <a:rPr lang="de-DE" sz="2000" dirty="0" smtClean="0">
                <a:latin typeface="Arial"/>
                <a:cs typeface="Arial"/>
              </a:rPr>
              <a:t>Gerüstbauer</a:t>
            </a:r>
          </a:p>
          <a:p>
            <a:pPr marL="342900" indent="-342900">
              <a:buFont typeface="Arial"/>
              <a:buChar char="•"/>
            </a:pPr>
            <a:r>
              <a:rPr lang="de-DE" sz="2000" dirty="0" smtClean="0">
                <a:latin typeface="Arial"/>
                <a:cs typeface="Arial"/>
              </a:rPr>
              <a:t>Bauhandwerker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143368" y="4318243"/>
            <a:ext cx="36379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latin typeface="Arial"/>
                <a:cs typeface="Arial"/>
              </a:rPr>
              <a:t>Elektrotechnik:</a:t>
            </a:r>
          </a:p>
          <a:p>
            <a:pPr marL="342900" indent="-342900">
              <a:buFont typeface="Arial"/>
              <a:buChar char="•"/>
            </a:pPr>
            <a:r>
              <a:rPr lang="de-DE" sz="2000" dirty="0" smtClean="0">
                <a:latin typeface="Arial"/>
                <a:cs typeface="Arial"/>
              </a:rPr>
              <a:t>Mechatroniker</a:t>
            </a:r>
          </a:p>
          <a:p>
            <a:pPr marL="342900" indent="-342900">
              <a:buFont typeface="Arial"/>
              <a:buChar char="•"/>
            </a:pPr>
            <a:r>
              <a:rPr lang="de-DE" sz="2000" dirty="0" smtClean="0">
                <a:latin typeface="Arial"/>
                <a:cs typeface="Arial"/>
              </a:rPr>
              <a:t>Elektroniker (div.)</a:t>
            </a:r>
          </a:p>
          <a:p>
            <a:pPr marL="342900" indent="-342900">
              <a:buFont typeface="Arial"/>
              <a:buChar char="•"/>
            </a:pPr>
            <a:r>
              <a:rPr lang="de-DE" sz="2000" dirty="0" smtClean="0">
                <a:latin typeface="Arial"/>
                <a:cs typeface="Arial"/>
              </a:rPr>
              <a:t>Industrieelektroniker</a:t>
            </a:r>
          </a:p>
          <a:p>
            <a:pPr marL="342900" indent="-342900">
              <a:buFont typeface="Arial"/>
              <a:buChar char="•"/>
            </a:pPr>
            <a:r>
              <a:rPr lang="de-DE" sz="2000" dirty="0" smtClean="0">
                <a:latin typeface="Arial"/>
                <a:cs typeface="Arial"/>
              </a:rPr>
              <a:t>Elektroanlagenmonteur</a:t>
            </a:r>
          </a:p>
          <a:p>
            <a:pPr marL="342900" indent="-342900">
              <a:buFont typeface="Arial"/>
              <a:buChar char="•"/>
            </a:pPr>
            <a:r>
              <a:rPr lang="de-DE" sz="2000" dirty="0" smtClean="0">
                <a:latin typeface="Arial"/>
                <a:cs typeface="Arial"/>
              </a:rPr>
              <a:t>Systemelektroniker</a:t>
            </a:r>
          </a:p>
        </p:txBody>
      </p:sp>
      <p:pic>
        <p:nvPicPr>
          <p:cNvPr id="8" name="Bild 7" descr="j02890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298" y="5028616"/>
            <a:ext cx="1407015" cy="926285"/>
          </a:xfrm>
          <a:prstGeom prst="rect">
            <a:avLst/>
          </a:prstGeom>
        </p:spPr>
      </p:pic>
      <p:pic>
        <p:nvPicPr>
          <p:cNvPr id="11" name="Bild 10" descr="stk19918boj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251" y="2722155"/>
            <a:ext cx="1011342" cy="86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49797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Nach unten gekrümmter Pfeil 20"/>
          <p:cNvSpPr/>
          <p:nvPr/>
        </p:nvSpPr>
        <p:spPr>
          <a:xfrm>
            <a:off x="6510072" y="3316750"/>
            <a:ext cx="2286107" cy="1594518"/>
          </a:xfrm>
          <a:prstGeom prst="curvedDownArrow">
            <a:avLst>
              <a:gd name="adj1" fmla="val 25000"/>
              <a:gd name="adj2" fmla="val 46664"/>
              <a:gd name="adj3" fmla="val 44855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Welche Möglichkeiten bieten die OSZ?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Berliner Oberstufenzentren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6E7E-1263-4D43-A522-7AEF92E3DFC2}" type="slidenum">
              <a:rPr lang="de-DE" smtClean="0"/>
              <a:t>6</a:t>
            </a:fld>
            <a:endParaRPr lang="de-DE"/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1172209884"/>
              </p:ext>
            </p:extLst>
          </p:nvPr>
        </p:nvGraphicFramePr>
        <p:xfrm>
          <a:off x="229384" y="2414898"/>
          <a:ext cx="520800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Textfeld 17"/>
          <p:cNvSpPr txBox="1"/>
          <p:nvPr/>
        </p:nvSpPr>
        <p:spPr>
          <a:xfrm>
            <a:off x="4838700" y="3341608"/>
            <a:ext cx="32742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latin typeface="Arial"/>
              </a:rPr>
              <a:t>Was man davon nutzen kann, hängt vom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5646994" y="5075544"/>
            <a:ext cx="30398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200" dirty="0" smtClean="0">
                <a:latin typeface="Arial"/>
              </a:rPr>
              <a:t>erreichten Abschluss ab!</a:t>
            </a:r>
          </a:p>
        </p:txBody>
      </p:sp>
    </p:spTree>
    <p:extLst>
      <p:ext uri="{BB962C8B-B14F-4D97-AF65-F5344CB8AC3E}">
        <p14:creationId xmlns:p14="http://schemas.microsoft.com/office/powerpoint/2010/main" val="300970261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1" animBg="1"/>
      <p:bldGraphic spid="7" grpId="1">
        <p:bldAsOne/>
      </p:bldGraphic>
      <p:bldP spid="18" grpId="1"/>
      <p:bldP spid="2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29" y="2326722"/>
            <a:ext cx="6020641" cy="395342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eBBR</a:t>
            </a:r>
            <a:r>
              <a:rPr lang="de-DE" dirty="0" smtClean="0"/>
              <a:t>, BBR, ohne Abschluss</a:t>
            </a:r>
            <a:br>
              <a:rPr lang="de-DE" dirty="0" smtClean="0"/>
            </a:br>
            <a:r>
              <a:rPr lang="de-DE" dirty="0" smtClean="0"/>
              <a:t> Was dann?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Berliner Oberstufenzentren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6E7E-1263-4D43-A522-7AEF92E3DFC2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592278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MSA – und dann?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Berliner Oberstufenzentren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6E7E-1263-4D43-A522-7AEF92E3DFC2}" type="slidenum">
              <a:rPr lang="de-DE" smtClean="0"/>
              <a:t>8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0" y="1298562"/>
            <a:ext cx="9144000" cy="1469283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scene3d>
            <a:camera prst="perspectiveFront" fov="4800000"/>
            <a:lightRig rig="morning" dir="tl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Ovale Legende 6"/>
          <p:cNvSpPr/>
          <p:nvPr/>
        </p:nvSpPr>
        <p:spPr>
          <a:xfrm>
            <a:off x="7298139" y="740649"/>
            <a:ext cx="1845861" cy="747492"/>
          </a:xfrm>
          <a:prstGeom prst="wedgeEllipseCallout">
            <a:avLst>
              <a:gd name="adj1" fmla="val -32877"/>
              <a:gd name="adj2" fmla="val 95964"/>
            </a:avLst>
          </a:prstGeom>
          <a:solidFill>
            <a:srgbClr val="F31B1B"/>
          </a:solidFill>
          <a:ln>
            <a:solidFill>
              <a:schemeClr val="bg2"/>
            </a:solidFill>
          </a:ln>
          <a:effectLst>
            <a:outerShdw blurRad="63500" dir="13500000" kx="2700000" rotWithShape="0">
              <a:schemeClr val="accent3">
                <a:lumMod val="20000"/>
                <a:lumOff val="80000"/>
                <a:alpha val="1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 smtClean="0">
                <a:solidFill>
                  <a:schemeClr val="tx1"/>
                </a:solidFill>
                <a:latin typeface="Arial Narrow"/>
                <a:cs typeface="Arial Narrow"/>
              </a:rPr>
              <a:t>Versetzung in gymnasiale Oberstufe</a:t>
            </a:r>
            <a:endParaRPr lang="de-DE" sz="1400" b="1" dirty="0">
              <a:solidFill>
                <a:schemeClr val="tx1"/>
              </a:solidFill>
              <a:latin typeface="Arial Narrow"/>
              <a:cs typeface="Arial Narrow"/>
            </a:endParaRPr>
          </a:p>
        </p:txBody>
      </p:sp>
      <p:pic>
        <p:nvPicPr>
          <p:cNvPr id="5" name="Bild 4" descr="MSA-was dann Bild für Präsenta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3660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71049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 animBg="1"/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Anmeldung für einen Bildungsgang am OSZ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Berliner Oberstufenzentren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6E7E-1263-4D43-A522-7AEF92E3DFC2}" type="slidenum">
              <a:rPr lang="de-DE" smtClean="0"/>
              <a:t>9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637274" y="2484810"/>
            <a:ext cx="36680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Arial"/>
                <a:cs typeface="Arial"/>
              </a:rPr>
              <a:t>Auswahl gewünschtes OSZ:</a:t>
            </a:r>
          </a:p>
          <a:p>
            <a:r>
              <a:rPr lang="de-DE" dirty="0" smtClean="0">
                <a:latin typeface="Arial"/>
                <a:cs typeface="Arial"/>
              </a:rPr>
              <a:t>- </a:t>
            </a:r>
            <a:r>
              <a:rPr lang="de-DE" dirty="0" err="1" smtClean="0">
                <a:latin typeface="Arial"/>
                <a:cs typeface="Arial"/>
              </a:rPr>
              <a:t>www.wege</a:t>
            </a:r>
            <a:r>
              <a:rPr lang="de-DE" dirty="0" smtClean="0">
                <a:latin typeface="Arial"/>
                <a:cs typeface="Arial"/>
              </a:rPr>
              <a:t>-zum-</a:t>
            </a:r>
            <a:r>
              <a:rPr lang="de-DE" dirty="0" err="1" smtClean="0">
                <a:latin typeface="Arial"/>
                <a:cs typeface="Arial"/>
              </a:rPr>
              <a:t>beruf.de</a:t>
            </a:r>
            <a:r>
              <a:rPr lang="de-DE" dirty="0" smtClean="0">
                <a:latin typeface="Arial"/>
                <a:cs typeface="Arial"/>
              </a:rPr>
              <a:t/>
            </a:r>
            <a:br>
              <a:rPr lang="de-DE" dirty="0" smtClean="0">
                <a:latin typeface="Arial"/>
                <a:cs typeface="Arial"/>
              </a:rPr>
            </a:br>
            <a:r>
              <a:rPr lang="de-DE" dirty="0" smtClean="0">
                <a:latin typeface="Arial"/>
                <a:cs typeface="Arial"/>
              </a:rPr>
              <a:t>- </a:t>
            </a:r>
            <a:r>
              <a:rPr lang="de-DE" dirty="0" err="1" smtClean="0">
                <a:latin typeface="Arial"/>
                <a:cs typeface="Arial"/>
              </a:rPr>
              <a:t>www.elas-berlin.de</a:t>
            </a:r>
            <a:endParaRPr lang="de-DE" dirty="0" smtClean="0">
              <a:latin typeface="Arial"/>
              <a:cs typeface="Arial"/>
            </a:endParaRPr>
          </a:p>
          <a:p>
            <a:r>
              <a:rPr lang="de-DE" dirty="0" smtClean="0">
                <a:latin typeface="Arial"/>
                <a:cs typeface="Arial"/>
              </a:rPr>
              <a:t>- Internetseiten der OSZ</a:t>
            </a:r>
          </a:p>
          <a:p>
            <a:endParaRPr lang="de-DE" dirty="0" smtClean="0">
              <a:latin typeface="Arial"/>
              <a:cs typeface="Arial"/>
            </a:endParaRPr>
          </a:p>
          <a:p>
            <a:r>
              <a:rPr lang="de-DE" b="1" dirty="0" smtClean="0">
                <a:latin typeface="Arial"/>
                <a:cs typeface="Arial"/>
              </a:rPr>
              <a:t>Bewerbungszeitraum:</a:t>
            </a:r>
            <a:br>
              <a:rPr lang="de-DE" b="1" dirty="0" smtClean="0">
                <a:latin typeface="Arial"/>
                <a:cs typeface="Arial"/>
              </a:rPr>
            </a:br>
            <a:r>
              <a:rPr lang="de-DE" dirty="0" smtClean="0">
                <a:latin typeface="Arial"/>
                <a:cs typeface="Arial"/>
              </a:rPr>
              <a:t>- 08.04. - 31.05.2019</a:t>
            </a:r>
            <a:endParaRPr lang="de-DE" sz="1200" dirty="0" smtClean="0">
              <a:latin typeface="Arial"/>
              <a:cs typeface="Arial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37274" y="4776730"/>
            <a:ext cx="561403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latin typeface="Arial"/>
              </a:rPr>
              <a:t>OSZ Information über Annahme:</a:t>
            </a:r>
            <a:br>
              <a:rPr lang="de-DE" b="1" dirty="0" smtClean="0">
                <a:latin typeface="Arial"/>
              </a:rPr>
            </a:br>
            <a:r>
              <a:rPr lang="de-DE" dirty="0" smtClean="0">
                <a:latin typeface="Arial"/>
              </a:rPr>
              <a:t>- nach regulärem Aufnahmeverfahren</a:t>
            </a:r>
          </a:p>
          <a:p>
            <a:r>
              <a:rPr lang="de-DE" dirty="0">
                <a:latin typeface="Arial"/>
              </a:rPr>
              <a:t> </a:t>
            </a:r>
            <a:r>
              <a:rPr lang="de-DE" dirty="0" smtClean="0">
                <a:latin typeface="Arial"/>
              </a:rPr>
              <a:t> </a:t>
            </a:r>
            <a:r>
              <a:rPr lang="de-DE" sz="1600" dirty="0" smtClean="0">
                <a:latin typeface="Arial"/>
              </a:rPr>
              <a:t>(Erstwunsch bis 01.07.2019; Zweitwunsch bis 02.08.2019)</a:t>
            </a:r>
          </a:p>
          <a:p>
            <a:r>
              <a:rPr lang="de-DE" dirty="0" smtClean="0">
                <a:latin typeface="Arial"/>
                <a:cs typeface="Arial"/>
              </a:rPr>
              <a:t>- letzte Schulwoche vor</a:t>
            </a:r>
            <a:r>
              <a:rPr lang="de-DE" dirty="0">
                <a:latin typeface="Arial"/>
                <a:cs typeface="Arial"/>
              </a:rPr>
              <a:t> </a:t>
            </a:r>
            <a:r>
              <a:rPr lang="de-DE" dirty="0" smtClean="0">
                <a:latin typeface="Arial"/>
                <a:cs typeface="Arial"/>
              </a:rPr>
              <a:t>den Sommerferien</a:t>
            </a:r>
          </a:p>
          <a:p>
            <a:r>
              <a:rPr lang="de-DE" dirty="0" smtClean="0">
                <a:latin typeface="Arial"/>
                <a:cs typeface="Arial"/>
              </a:rPr>
              <a:t>   Vorlage </a:t>
            </a:r>
            <a:r>
              <a:rPr lang="de-DE" dirty="0">
                <a:latin typeface="Arial"/>
                <a:cs typeface="Arial"/>
              </a:rPr>
              <a:t>Abschluss-/Abgangszeugnis</a:t>
            </a:r>
          </a:p>
          <a:p>
            <a:endParaRPr lang="de-DE" dirty="0" smtClean="0">
              <a:latin typeface="Arial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4838699" y="2484810"/>
            <a:ext cx="420370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Arial"/>
                <a:cs typeface="Arial"/>
              </a:rPr>
              <a:t>Bewerbungsunterlagen:</a:t>
            </a:r>
          </a:p>
          <a:p>
            <a:pPr marL="285750" indent="-285750">
              <a:buFontTx/>
              <a:buChar char="-"/>
            </a:pPr>
            <a:r>
              <a:rPr lang="de-DE" dirty="0" smtClean="0">
                <a:latin typeface="Arial"/>
                <a:cs typeface="Arial"/>
              </a:rPr>
              <a:t>Anschreiben</a:t>
            </a:r>
          </a:p>
          <a:p>
            <a:pPr marL="285750" indent="-285750">
              <a:buFontTx/>
              <a:buChar char="-"/>
            </a:pPr>
            <a:r>
              <a:rPr lang="de-DE" dirty="0" smtClean="0">
                <a:latin typeface="Arial"/>
                <a:cs typeface="Arial"/>
              </a:rPr>
              <a:t>Lebenslauf</a:t>
            </a:r>
          </a:p>
          <a:p>
            <a:pPr marL="285750" indent="-285750">
              <a:buFontTx/>
              <a:buChar char="-"/>
            </a:pPr>
            <a:r>
              <a:rPr lang="de-DE" dirty="0" smtClean="0">
                <a:latin typeface="Arial"/>
                <a:cs typeface="Arial"/>
              </a:rPr>
              <a:t>2 Passfotos</a:t>
            </a:r>
          </a:p>
          <a:p>
            <a:pPr marL="285750" indent="-285750">
              <a:buFontTx/>
              <a:buChar char="-"/>
            </a:pPr>
            <a:r>
              <a:rPr lang="de-DE" dirty="0" smtClean="0">
                <a:latin typeface="Arial"/>
                <a:cs typeface="Arial"/>
              </a:rPr>
              <a:t>ggf. Anmeldebogen des OSZ</a:t>
            </a:r>
          </a:p>
          <a:p>
            <a:pPr marL="285750" indent="-285750">
              <a:buFontTx/>
              <a:buChar char="-"/>
            </a:pPr>
            <a:r>
              <a:rPr lang="de-DE" dirty="0" smtClean="0">
                <a:latin typeface="Arial"/>
                <a:cs typeface="Arial"/>
              </a:rPr>
              <a:t>Kopie letztes Zeugnis</a:t>
            </a:r>
          </a:p>
          <a:p>
            <a:pPr marL="285750" indent="-285750">
              <a:buFontTx/>
              <a:buChar char="-"/>
            </a:pPr>
            <a:r>
              <a:rPr lang="de-DE" dirty="0" smtClean="0">
                <a:latin typeface="Arial"/>
                <a:cs typeface="Arial"/>
              </a:rPr>
              <a:t>EALS Anmelde- und Leitbogen 2019</a:t>
            </a:r>
          </a:p>
          <a:p>
            <a:pPr marL="285750" indent="-285750">
              <a:buFontTx/>
              <a:buChar char="-"/>
            </a:pPr>
            <a:endParaRPr lang="de-DE" dirty="0">
              <a:latin typeface="Arial"/>
              <a:cs typeface="Arial"/>
            </a:endParaRPr>
          </a:p>
          <a:p>
            <a:endParaRPr lang="de-DE" sz="12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357459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0</TotalTime>
  <Words>255</Words>
  <Application>Microsoft Office PowerPoint</Application>
  <PresentationFormat>Bildschirmpräsentation (4:3)</PresentationFormat>
  <Paragraphs>103</Paragraphs>
  <Slides>10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7" baseType="lpstr">
      <vt:lpstr>Arial</vt:lpstr>
      <vt:lpstr>Arial Narrow</vt:lpstr>
      <vt:lpstr>Calibri</vt:lpstr>
      <vt:lpstr>Calisto MT</vt:lpstr>
      <vt:lpstr>Times New Roman</vt:lpstr>
      <vt:lpstr>Wingdings</vt:lpstr>
      <vt:lpstr>Genesis</vt:lpstr>
      <vt:lpstr>Berliner Oberstufenzentren</vt:lpstr>
      <vt:lpstr>Inhalt</vt:lpstr>
      <vt:lpstr>Welche Berufsfelder gibt es?</vt:lpstr>
      <vt:lpstr>Bereich Wirtschaft und Verwaltung</vt:lpstr>
      <vt:lpstr>Bereich Technik</vt:lpstr>
      <vt:lpstr>Welche Möglichkeiten bieten die OSZ?</vt:lpstr>
      <vt:lpstr>eBBR, BBR, ohne Abschluss  Was dann?</vt:lpstr>
      <vt:lpstr>MSA – und dann?</vt:lpstr>
      <vt:lpstr>Anmeldung für einen Bildungsgang am OSZ</vt:lpstr>
      <vt:lpstr>Wo kann man sich informieren?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Berliner Oberstufenzentren</dc:title>
  <dc:creator>Ines Adler</dc:creator>
  <cp:lastModifiedBy>Windows-Benutzer</cp:lastModifiedBy>
  <cp:revision>73</cp:revision>
  <dcterms:created xsi:type="dcterms:W3CDTF">2016-06-12T16:46:40Z</dcterms:created>
  <dcterms:modified xsi:type="dcterms:W3CDTF">2019-03-05T18:58:11Z</dcterms:modified>
</cp:coreProperties>
</file>